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0"/>
  </p:notesMasterIdLst>
  <p:sldIdLst>
    <p:sldId id="261" r:id="rId2"/>
    <p:sldId id="266" r:id="rId3"/>
    <p:sldId id="267" r:id="rId4"/>
    <p:sldId id="263" r:id="rId5"/>
    <p:sldId id="264" r:id="rId6"/>
    <p:sldId id="269" r:id="rId7"/>
    <p:sldId id="271" r:id="rId8"/>
    <p:sldId id="273" r:id="rId9"/>
    <p:sldId id="274" r:id="rId10"/>
    <p:sldId id="275" r:id="rId11"/>
    <p:sldId id="276" r:id="rId12"/>
    <p:sldId id="278" r:id="rId13"/>
    <p:sldId id="277" r:id="rId14"/>
    <p:sldId id="272" r:id="rId15"/>
    <p:sldId id="279" r:id="rId16"/>
    <p:sldId id="282" r:id="rId17"/>
    <p:sldId id="285" r:id="rId18"/>
    <p:sldId id="283" r:id="rId19"/>
    <p:sldId id="286" r:id="rId20"/>
    <p:sldId id="284" r:id="rId21"/>
    <p:sldId id="293" r:id="rId22"/>
    <p:sldId id="289" r:id="rId23"/>
    <p:sldId id="288" r:id="rId24"/>
    <p:sldId id="281" r:id="rId25"/>
    <p:sldId id="300" r:id="rId26"/>
    <p:sldId id="292" r:id="rId27"/>
    <p:sldId id="298" r:id="rId28"/>
    <p:sldId id="297" r:id="rId29"/>
    <p:sldId id="296" r:id="rId30"/>
    <p:sldId id="304" r:id="rId31"/>
    <p:sldId id="301" r:id="rId32"/>
    <p:sldId id="306" r:id="rId33"/>
    <p:sldId id="305" r:id="rId34"/>
    <p:sldId id="315" r:id="rId35"/>
    <p:sldId id="311" r:id="rId36"/>
    <p:sldId id="309" r:id="rId37"/>
    <p:sldId id="294" r:id="rId38"/>
    <p:sldId id="302" r:id="rId39"/>
    <p:sldId id="316" r:id="rId40"/>
    <p:sldId id="280" r:id="rId41"/>
    <p:sldId id="318" r:id="rId42"/>
    <p:sldId id="307" r:id="rId43"/>
    <p:sldId id="310" r:id="rId44"/>
    <p:sldId id="265" r:id="rId45"/>
    <p:sldId id="313" r:id="rId46"/>
    <p:sldId id="299" r:id="rId47"/>
    <p:sldId id="312" r:id="rId48"/>
    <p:sldId id="317" r:id="rId4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69"/>
    <p:restoredTop sz="87033"/>
  </p:normalViewPr>
  <p:slideViewPr>
    <p:cSldViewPr snapToGrid="0">
      <p:cViewPr varScale="1">
        <p:scale>
          <a:sx n="126" d="100"/>
          <a:sy n="126" d="100"/>
        </p:scale>
        <p:origin x="1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aboutamazon.com/news/retail/amazon-rufu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hop.app/"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D73E6B5-16DC-627A-D633-D75836425F24}"/>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D1DEC95-3B83-F503-6D6C-18158F9709C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04265E8-606A-4FF8-BD13-089819BBA1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144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DE16BE4-1EE3-0F54-580D-E9F9741F995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004D611-EC87-0F18-C286-C735244928F1}"/>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39DA1CB-438E-FD5E-8CE0-EB1DCF2D1D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5714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16CDE3A8-07DC-4F50-C524-8D1103DE3408}"/>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B371C18-CA7D-39E6-1359-15234D1BE9A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B3180CE-61AB-B828-8AD5-960475D05C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910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2B7EA03-E6F0-46DD-2A45-C4FD4C589BC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90BD7D2-9EF3-190F-A801-49F38DF73BF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D45B49D6-2C1E-8575-B13E-D9A9847206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9114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12B0AA9D-7FEF-EDFF-F341-138CD3BF290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ABB60809-5D01-7025-CB87-0FEEF6DBB15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9FB5676D-3B82-78C8-B51B-E76DAF5B9D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254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5CEC14A-A74E-FFCF-EB3A-384A99449F1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43E06FF2-F527-3490-7DA5-7B5AE9356ED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1066328D-527B-E774-3A92-428ED8D227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834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FC7E09A-E9AF-96FF-93C8-F7227A5316F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AF310CE-A344-964A-82A4-CD4208A590B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process is call “Raising the Temperature”</a:t>
            </a:r>
            <a:endParaRPr dirty="0"/>
          </a:p>
        </p:txBody>
      </p:sp>
      <p:sp>
        <p:nvSpPr>
          <p:cNvPr id="110" name="Google Shape;110;p11:notes">
            <a:extLst>
              <a:ext uri="{FF2B5EF4-FFF2-40B4-BE49-F238E27FC236}">
                <a16:creationId xmlns:a16="http://schemas.microsoft.com/office/drawing/2014/main" id="{5F7F14A7-E108-4D45-51CB-78FEE4BA65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943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83C2DB3A-27EC-2CEC-8361-392911498922}"/>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72A68BD-6666-BF83-3FA4-746A3BAE0935}"/>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523CB54-0769-CB57-2078-2A318D5EAD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242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1CC0635-08B2-C2E9-5749-5DE03B6F5CAB}"/>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CDCAB6B-ECC0-DD52-CC8F-AB9578CA4E9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https://</a:t>
            </a:r>
            <a:r>
              <a:rPr lang="en-GB" dirty="0" err="1"/>
              <a:t>cameronrwolfe.substack.com</a:t>
            </a:r>
            <a:r>
              <a:rPr lang="en-GB" dirty="0"/>
              <a:t>/p/understanding-and-using-supervised</a:t>
            </a:r>
            <a:endParaRPr dirty="0"/>
          </a:p>
        </p:txBody>
      </p:sp>
      <p:sp>
        <p:nvSpPr>
          <p:cNvPr id="110" name="Google Shape;110;p11:notes">
            <a:extLst>
              <a:ext uri="{FF2B5EF4-FFF2-40B4-BE49-F238E27FC236}">
                <a16:creationId xmlns:a16="http://schemas.microsoft.com/office/drawing/2014/main" id="{D6463891-4E8D-CF7A-D43B-1D09794252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4494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F0D832D-C569-8853-A77E-77065F7C324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E4331935-D19F-2C14-116D-656CBF7D275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0A0CD5B-428C-CAB5-B62E-3ACA5147A4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965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0637E3A-2D19-9118-E516-8333F40BDB31}"/>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B9FBB7C-3B56-4888-2910-243F121860D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0CF15C7-487B-2726-451A-E7EB7699F2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928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E33F1DA-254C-5382-A52A-59B8E7AB600D}"/>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709F354-9FC8-CA85-0073-3661569748C8}"/>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D0DF1394-8E43-B943-4DC0-0A95AA39A9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659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08283B8-A7CB-6E1F-2EAA-B2CA78BF16CD}"/>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46DD1323-4EDE-2576-16CB-11D77F7B454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EA40682E-A625-0459-6D18-3581A6D398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61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CD35925-736B-57A6-E9C6-56C7C95AFAD3}"/>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CE43CF2-7B87-B3E5-18CE-E4D7590E7109}"/>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“A-HA!” moment – now we know how GPT works.</a:t>
            </a:r>
            <a:endParaRPr dirty="0"/>
          </a:p>
        </p:txBody>
      </p:sp>
      <p:sp>
        <p:nvSpPr>
          <p:cNvPr id="110" name="Google Shape;110;p11:notes">
            <a:extLst>
              <a:ext uri="{FF2B5EF4-FFF2-40B4-BE49-F238E27FC236}">
                <a16:creationId xmlns:a16="http://schemas.microsoft.com/office/drawing/2014/main" id="{4C1617FF-A3A4-FB84-D16F-B4E5993858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7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A3771CB6-5F5C-EC2D-8F88-C8DA68BD83B3}"/>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72EC3F7-534A-38C0-567D-7C0D285C72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a:t>“A-HA!” moment – now we know how GPT works.</a:t>
            </a:r>
          </a:p>
        </p:txBody>
      </p:sp>
      <p:sp>
        <p:nvSpPr>
          <p:cNvPr id="110" name="Google Shape;110;p11:notes">
            <a:extLst>
              <a:ext uri="{FF2B5EF4-FFF2-40B4-BE49-F238E27FC236}">
                <a16:creationId xmlns:a16="http://schemas.microsoft.com/office/drawing/2014/main" id="{E5A8ACD4-03A0-A621-6089-1B8916E806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24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A595A6C-26CA-9DC2-692E-3E5D8FF3AFD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77F6824-FCFE-82DC-8AA5-5D694AA2E9A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dirty="0"/>
              <a:t>“demo-1” of ChatGPT 3.5-Turbo not knowing who win </a:t>
            </a:r>
            <a:r>
              <a:rPr lang="en-US" dirty="0" err="1"/>
              <a:t>WorldCup</a:t>
            </a:r>
            <a:r>
              <a:rPr lang="en-US" dirty="0"/>
              <a:t> 2022? </a:t>
            </a: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dirty="0"/>
              <a:t>“demo-1a” of AnthropicClaudeV2 knows, but doesn’t know UEFA </a:t>
            </a:r>
            <a:r>
              <a:rPr lang="en-US" dirty="0" err="1"/>
              <a:t>EuroCup</a:t>
            </a:r>
            <a:r>
              <a:rPr lang="en-US" dirty="0"/>
              <a:t> 2024?</a:t>
            </a:r>
          </a:p>
        </p:txBody>
      </p:sp>
      <p:sp>
        <p:nvSpPr>
          <p:cNvPr id="110" name="Google Shape;110;p11:notes">
            <a:extLst>
              <a:ext uri="{FF2B5EF4-FFF2-40B4-BE49-F238E27FC236}">
                <a16:creationId xmlns:a16="http://schemas.microsoft.com/office/drawing/2014/main" id="{82F883E4-DF88-D131-792A-37312D06A6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467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35230E5-3375-852D-72B5-01B552655448}"/>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75532755-CE74-D477-046B-1CCA7EF6B5E6}"/>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06844813-D102-7321-27D2-C2C925F1BE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610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B0A87B4-C2EC-9AA9-3089-AD1C76EC1E2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4562A03-3DAD-98CE-D055-DF1A31FA6573}"/>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FE76F75E-55C1-F9A8-34F0-0276207581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215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0878A68-849E-AC6B-7636-45BCD17C9DDC}"/>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BE8D6C36-5A39-FE9D-5C03-AB1382E8C5C9}"/>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2830D79A-820E-6947-70E5-46A499CE6B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929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8F9F0D1-6A93-2EE9-85D0-75231C6F221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4852279-30DB-DE17-D0ED-1B9BEB0893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2C7D87AD-117C-1855-C5A4-649005EE3E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909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608EED63-50B0-D966-0E54-188DEA6E76FE}"/>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A12D5D9-2E5F-C42C-404A-62A2B2E1447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175518F-92C9-3938-4674-E0D6548DC1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0179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32B6A07-933F-EE79-7400-AB4F5EEB61A2}"/>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9D540E4B-485E-BFB3-FC97-510FA86EB28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929317A-AD24-06B8-DA18-FACB77B6D8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770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A786D6FC-2DAA-FC59-4E91-9A5F2785333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F5EEA6E-EF71-B3FD-5B34-BB6E1897B1C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E4B40C2-7F97-1B43-2C3E-5148D94470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184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A58E934-7069-B38C-9B37-F80EA971637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6DA8BFC0-61B4-2BF1-04CA-C3E757AC984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Demo-2 – AI Chat with Files</a:t>
            </a:r>
            <a:endParaRPr dirty="0"/>
          </a:p>
        </p:txBody>
      </p:sp>
      <p:sp>
        <p:nvSpPr>
          <p:cNvPr id="110" name="Google Shape;110;p11:notes">
            <a:extLst>
              <a:ext uri="{FF2B5EF4-FFF2-40B4-BE49-F238E27FC236}">
                <a16:creationId xmlns:a16="http://schemas.microsoft.com/office/drawing/2014/main" id="{DB0081EF-39EA-3BFD-EBBF-C9EEF2D74A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833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650765CF-7752-EADE-8AC4-3186AA573768}"/>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552E9C7-7F3A-274F-C97E-30A008B556B5}"/>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1:notes">
            <a:extLst>
              <a:ext uri="{FF2B5EF4-FFF2-40B4-BE49-F238E27FC236}">
                <a16:creationId xmlns:a16="http://schemas.microsoft.com/office/drawing/2014/main" id="{A78FB393-2BA1-062A-949F-B3D141B228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977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9920FA8-4AEA-E5C1-7A09-862E085F2447}"/>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24EDA45-17B2-D039-70DC-47346516328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9B3C72AB-CE7F-BC4B-4370-52D1C089B5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967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1BE1821C-2985-96FE-7920-01D9E3536967}"/>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778BA66D-CCDE-30F1-A5D7-DC3412D3C5C1}"/>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E2A387DB-C299-43F3-7B86-3D0DFAB302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1912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6903BD5-1FDF-AAE0-8A77-0A8BB8B71616}"/>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DD97247-0594-E3F9-FD3B-1FB1672D0F4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DB7802A-BAB8-28EC-9274-0A3E4BBF9D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378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49C6ED0-8CF4-964B-288B-37B86946241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672A38E5-AED2-72FF-9F50-BC8D1A40627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B424BD1-B8CB-6C41-8542-DF1B97B2B6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167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A545EF1-4F75-9BCD-4B54-8925C4EBAED4}"/>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8ED8992-B4DF-BCFB-5696-FC47D1EEA62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F0C80A9-2C7D-1B46-FEEB-95CAAD9E10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1870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6E28DA0E-D7E9-F4D0-2B94-60616128CE7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A72316D-6B4B-1D52-F262-1396610AAF7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CEE2953-E960-9435-D37D-32C4EA7079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502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D053291-B7D0-15B1-2D1A-0B495A7EE5DC}"/>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70A6D360-221F-ECB7-25CC-0245C506AF31}"/>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1:notes">
            <a:extLst>
              <a:ext uri="{FF2B5EF4-FFF2-40B4-BE49-F238E27FC236}">
                <a16:creationId xmlns:a16="http://schemas.microsoft.com/office/drawing/2014/main" id="{98E2D860-F4B3-C460-2788-6819D0F854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426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5C16898-480E-A9AF-0006-A4C81A6183D7}"/>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0299D87E-C4A5-D3B8-8307-86D9A072475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1:notes">
            <a:extLst>
              <a:ext uri="{FF2B5EF4-FFF2-40B4-BE49-F238E27FC236}">
                <a16:creationId xmlns:a16="http://schemas.microsoft.com/office/drawing/2014/main" id="{A1A269A9-FA50-9FA6-7402-7685AB341F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7833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87EC531-F274-C76F-D013-B26724D2293E}"/>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141037C-1EB6-8A4B-51C7-47F01CB7EDEC}"/>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effectLst/>
                <a:latin typeface="-apple-system"/>
              </a:rPr>
              <a:t>- Take web shopping - Imagine an agent who knows my size, preferences, price range, current trends, maybe even what my friends are wearing… - to run through every online shop and find the best winter jacket for me (check out </a:t>
            </a:r>
            <a:r>
              <a:rPr lang="en-GB" i="0" dirty="0">
                <a:effectLst/>
                <a:latin typeface="-apple-system"/>
                <a:hlinkClick r:id="rId3"/>
              </a:rPr>
              <a:t>Amazon's Rufus</a:t>
            </a:r>
            <a:r>
              <a:rPr lang="en-GB" b="0" i="0" dirty="0">
                <a:effectLst/>
                <a:latin typeface="-apple-system"/>
              </a:rPr>
              <a:t>, or </a:t>
            </a:r>
            <a:r>
              <a:rPr lang="en-GB" i="0" dirty="0">
                <a:effectLst/>
                <a:latin typeface="-apple-system"/>
                <a:hlinkClick r:id="rId4"/>
              </a:rPr>
              <a:t>Shop.app</a:t>
            </a:r>
            <a:r>
              <a:rPr lang="en-GB" b="0" i="0" dirty="0">
                <a:effectLst/>
                <a:latin typeface="-apple-system"/>
              </a:rPr>
              <a:t>) . </a:t>
            </a:r>
          </a:p>
          <a:p>
            <a:pPr marL="0" lvl="0" indent="0" algn="l" rtl="0">
              <a:spcBef>
                <a:spcPts val="0"/>
              </a:spcBef>
              <a:spcAft>
                <a:spcPts val="0"/>
              </a:spcAft>
              <a:buNone/>
            </a:pPr>
            <a:r>
              <a:rPr lang="en-US" dirty="0"/>
              <a:t>- Healthcare – first doing audio to text transcription taking notes, other analyze CT image, third analyze blood analyses</a:t>
            </a:r>
            <a:endParaRPr dirty="0"/>
          </a:p>
        </p:txBody>
      </p:sp>
      <p:sp>
        <p:nvSpPr>
          <p:cNvPr id="110" name="Google Shape;110;p11:notes">
            <a:extLst>
              <a:ext uri="{FF2B5EF4-FFF2-40B4-BE49-F238E27FC236}">
                <a16:creationId xmlns:a16="http://schemas.microsoft.com/office/drawing/2014/main" id="{B8A7F0FE-E6C2-B165-17F6-5C46BCCBA20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415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27B8F05-08C8-7931-BA2B-C783C11CA46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6584753-30A6-ED49-8D9F-3537535BBF9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53D27A12-07C9-4035-05F6-F2E69C67F2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760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898DF7D-B300-E590-A3F7-EE551ED9BBA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0B0C7899-E855-C537-AC59-A2913E410B1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F307669-13A4-C559-6D86-AB2C77FA40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68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6087358-A9FF-07F4-F6DF-095C0C2C189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0DA5A399-EE89-C6BA-2CD4-D173E123A11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76EC81E-1876-AC59-5CDC-0262FA81AF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99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224B364-3B2C-81AE-7089-B8E7CC5F3C54}"/>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49FE7DA4-1597-E16F-D182-1BC6DB0237E6}"/>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9C5226C-CDA0-1FAD-3AA8-DD8FEB7E92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646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D3EF859-3D0F-AD66-8B1B-3D4AB83655C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66D44D4C-4238-2AF8-28EA-AD7CC82825B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462BB06-8881-03D5-50DA-DB07DE3BA1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362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85C2190D-8431-D589-59B4-9CB25C937F71}"/>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B069031C-8943-857E-7340-1FB3F052191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F667BC12-D236-B13C-8E1C-F8D7DF249A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8333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21F6F19-E337-5051-7A41-61B85F920B3B}"/>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D2FEB271-CF9E-3149-E66F-80AB53D708A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920EA69-F351-B320-E14E-0C61B341FC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5616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CACFC4D5-8249-30F4-B862-D80BD69863D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8E463F6-85E6-78CC-F2C8-1D1ADAAAE423}"/>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1AD7E57-0CC6-1AD5-A301-3D3B5BFE0A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331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67CA14D-D8E8-B9D1-AC6C-E66A9AB9AAF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A2906A9C-3F1D-6D53-4331-953C1C1534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AF9F03C-7729-E8F3-7CAC-5A9EC45C82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56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7AA4627-65B5-0284-E1B1-298B259E0FFE}"/>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68C6DE3-440A-0064-65A9-4E1DF49B55C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DB28422-3DB0-7F7D-38AC-70BD6F63C1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595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0C31428-EF0A-805C-A0B0-30253064358A}"/>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2DC56A67-E7D4-A42E-AFAA-9AA82F623236}"/>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5B2D0CD4-AF71-03B7-4D77-33251EB619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11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F4E5459-642C-5869-6C86-90B3E605033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556AB08-AA0C-AA90-C3D2-C79BE526859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86D31AE-CE34-778B-B162-141FB52A1F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09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21" name="Google Shape;21;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88888"/>
              </a:buClr>
              <a:buSzPts val="28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3"/>
        <p:cNvGrpSpPr/>
        <p:nvPr/>
      </p:nvGrpSpPr>
      <p:grpSpPr>
        <a:xfrm>
          <a:off x="0" y="0"/>
          <a:ext cx="0" cy="0"/>
          <a:chOff x="0" y="0"/>
          <a:chExt cx="0" cy="0"/>
        </a:xfrm>
      </p:grpSpPr>
      <p:sp>
        <p:nvSpPr>
          <p:cNvPr id="2" name="TextBox 1">
            <a:extLst>
              <a:ext uri="{FF2B5EF4-FFF2-40B4-BE49-F238E27FC236}">
                <a16:creationId xmlns:a16="http://schemas.microsoft.com/office/drawing/2014/main" id="{D51FD039-907C-B837-10B3-86ED916768AD}"/>
              </a:ext>
            </a:extLst>
          </p:cNvPr>
          <p:cNvSpPr txBox="1"/>
          <p:nvPr/>
        </p:nvSpPr>
        <p:spPr>
          <a:xfrm>
            <a:off x="563418" y="2344003"/>
            <a:ext cx="7362913" cy="1477328"/>
          </a:xfrm>
          <a:prstGeom prst="rect">
            <a:avLst/>
          </a:prstGeom>
          <a:noFill/>
        </p:spPr>
        <p:txBody>
          <a:bodyPr wrap="none" rtlCol="0">
            <a:spAutoFit/>
          </a:bodyPr>
          <a:lstStyle/>
          <a:p>
            <a:r>
              <a:rPr lang="en-RS" sz="5000" b="1" dirty="0">
                <a:solidFill>
                  <a:schemeClr val="bg1"/>
                </a:solidFill>
                <a:latin typeface="Aptos Display" panose="020B0004020202020204" pitchFamily="34" charset="0"/>
              </a:rPr>
              <a:t>Simplifying AI Complexity:</a:t>
            </a:r>
          </a:p>
          <a:p>
            <a:r>
              <a:rPr lang="en-RS" sz="4000" b="1" dirty="0">
                <a:solidFill>
                  <a:schemeClr val="bg1"/>
                </a:solidFill>
                <a:latin typeface="Aptos Display" panose="020B0004020202020204" pitchFamily="34" charset="0"/>
              </a:rPr>
              <a:t>Unmasking the conspiracy</a:t>
            </a:r>
          </a:p>
        </p:txBody>
      </p:sp>
      <p:sp>
        <p:nvSpPr>
          <p:cNvPr id="3" name="TextBox 2">
            <a:extLst>
              <a:ext uri="{FF2B5EF4-FFF2-40B4-BE49-F238E27FC236}">
                <a16:creationId xmlns:a16="http://schemas.microsoft.com/office/drawing/2014/main" id="{797FECC2-8EC5-43CD-511C-4C4DB1F5945A}"/>
              </a:ext>
            </a:extLst>
          </p:cNvPr>
          <p:cNvSpPr txBox="1"/>
          <p:nvPr/>
        </p:nvSpPr>
        <p:spPr>
          <a:xfrm>
            <a:off x="563418" y="1691210"/>
            <a:ext cx="2640466" cy="338554"/>
          </a:xfrm>
          <a:prstGeom prst="rect">
            <a:avLst/>
          </a:prstGeom>
          <a:noFill/>
        </p:spPr>
        <p:txBody>
          <a:bodyPr wrap="none" rtlCol="0">
            <a:spAutoFit/>
          </a:bodyPr>
          <a:lstStyle/>
          <a:p>
            <a:r>
              <a:rPr lang="en-RS" sz="1600" dirty="0">
                <a:solidFill>
                  <a:schemeClr val="bg1"/>
                </a:solidFill>
                <a:latin typeface="Aptos Display" panose="020B0004020202020204" pitchFamily="34" charset="0"/>
              </a:rPr>
              <a:t>… presentation will start soon</a:t>
            </a:r>
          </a:p>
        </p:txBody>
      </p:sp>
      <p:sp>
        <p:nvSpPr>
          <p:cNvPr id="4" name="TextBox 3">
            <a:extLst>
              <a:ext uri="{FF2B5EF4-FFF2-40B4-BE49-F238E27FC236}">
                <a16:creationId xmlns:a16="http://schemas.microsoft.com/office/drawing/2014/main" id="{8A7E27E2-348A-A9DB-36C5-1DE1CBF255F3}"/>
              </a:ext>
            </a:extLst>
          </p:cNvPr>
          <p:cNvSpPr txBox="1"/>
          <p:nvPr/>
        </p:nvSpPr>
        <p:spPr>
          <a:xfrm>
            <a:off x="482052" y="5746658"/>
            <a:ext cx="4798108" cy="646331"/>
          </a:xfrm>
          <a:prstGeom prst="rect">
            <a:avLst/>
          </a:prstGeom>
          <a:noFill/>
        </p:spPr>
        <p:txBody>
          <a:bodyPr wrap="none" rtlCol="0">
            <a:spAutoFit/>
          </a:bodyPr>
          <a:lstStyle/>
          <a:p>
            <a:r>
              <a:rPr lang="en-GB" sz="1800" dirty="0">
                <a:solidFill>
                  <a:schemeClr val="bg1"/>
                </a:solidFill>
                <a:latin typeface="Aptos Display" panose="020B0004020202020204" pitchFamily="34" charset="0"/>
              </a:rPr>
              <a:t>p</a:t>
            </a:r>
            <a:r>
              <a:rPr lang="en-RS" sz="1800" dirty="0">
                <a:solidFill>
                  <a:schemeClr val="bg1"/>
                </a:solidFill>
                <a:latin typeface="Aptos Display" panose="020B0004020202020204" pitchFamily="34" charset="0"/>
              </a:rPr>
              <a:t>resented by: </a:t>
            </a:r>
          </a:p>
          <a:p>
            <a:r>
              <a:rPr lang="en-RS" sz="1800" b="1" dirty="0">
                <a:solidFill>
                  <a:schemeClr val="bg1"/>
                </a:solidFill>
                <a:latin typeface="Aptos Display" panose="020B0004020202020204" pitchFamily="34" charset="0"/>
              </a:rPr>
              <a:t>Aleksandar Stoisavljević</a:t>
            </a:r>
            <a:r>
              <a:rPr lang="en-RS" sz="1800" dirty="0">
                <a:solidFill>
                  <a:schemeClr val="bg1"/>
                </a:solidFill>
                <a:latin typeface="Aptos Display" panose="020B0004020202020204" pitchFamily="34" charset="0"/>
              </a:rPr>
              <a:t>, Director of Engineering</a:t>
            </a:r>
          </a:p>
        </p:txBody>
      </p:sp>
      <p:pic>
        <p:nvPicPr>
          <p:cNvPr id="6" name="Picture 5" descr="A red and black logo&#10;&#10;Description automatically generated">
            <a:extLst>
              <a:ext uri="{FF2B5EF4-FFF2-40B4-BE49-F238E27FC236}">
                <a16:creationId xmlns:a16="http://schemas.microsoft.com/office/drawing/2014/main" id="{5EEB8309-B4F6-F736-4501-3CB3C4BA20B8}"/>
              </a:ext>
            </a:extLst>
          </p:cNvPr>
          <p:cNvPicPr>
            <a:picLocks noChangeAspect="1"/>
          </p:cNvPicPr>
          <p:nvPr/>
        </p:nvPicPr>
        <p:blipFill>
          <a:blip r:embed="rId4"/>
          <a:stretch>
            <a:fillRect/>
          </a:stretch>
        </p:blipFill>
        <p:spPr>
          <a:xfrm>
            <a:off x="6373092" y="581120"/>
            <a:ext cx="2336800" cy="495300"/>
          </a:xfrm>
          <a:prstGeom prst="rect">
            <a:avLst/>
          </a:prstGeom>
        </p:spPr>
      </p:pic>
      <p:sp>
        <p:nvSpPr>
          <p:cNvPr id="7" name="TextBox 6">
            <a:extLst>
              <a:ext uri="{FF2B5EF4-FFF2-40B4-BE49-F238E27FC236}">
                <a16:creationId xmlns:a16="http://schemas.microsoft.com/office/drawing/2014/main" id="{904A23AE-A111-4D43-17A7-86BA4A5FC765}"/>
              </a:ext>
            </a:extLst>
          </p:cNvPr>
          <p:cNvSpPr txBox="1"/>
          <p:nvPr/>
        </p:nvSpPr>
        <p:spPr>
          <a:xfrm>
            <a:off x="6373092" y="1106435"/>
            <a:ext cx="1550424" cy="584775"/>
          </a:xfrm>
          <a:prstGeom prst="rect">
            <a:avLst/>
          </a:prstGeom>
          <a:noFill/>
        </p:spPr>
        <p:txBody>
          <a:bodyPr wrap="none" rtlCol="0">
            <a:spAutoFit/>
          </a:bodyPr>
          <a:lstStyle/>
          <a:p>
            <a:r>
              <a:rPr lang="en-RS" sz="1600" dirty="0">
                <a:solidFill>
                  <a:schemeClr val="bg1"/>
                </a:solidFill>
                <a:latin typeface="Aptos Display" panose="020B0004020202020204" pitchFamily="34" charset="0"/>
              </a:rPr>
              <a:t>Rovinj/Hrvatska,</a:t>
            </a:r>
          </a:p>
          <a:p>
            <a:r>
              <a:rPr lang="en-RS" sz="1600" dirty="0">
                <a:solidFill>
                  <a:schemeClr val="bg1"/>
                </a:solidFill>
                <a:latin typeface="Aptos Display" panose="020B0004020202020204" pitchFamily="34" charset="0"/>
              </a:rPr>
              <a:t>13-16.10.2024.</a:t>
            </a:r>
          </a:p>
        </p:txBody>
      </p:sp>
      <p:sp>
        <p:nvSpPr>
          <p:cNvPr id="8" name="TextBox 7">
            <a:extLst>
              <a:ext uri="{FF2B5EF4-FFF2-40B4-BE49-F238E27FC236}">
                <a16:creationId xmlns:a16="http://schemas.microsoft.com/office/drawing/2014/main" id="{5E0F3402-3ED5-41B9-99AF-B776916C9920}"/>
              </a:ext>
            </a:extLst>
          </p:cNvPr>
          <p:cNvSpPr txBox="1"/>
          <p:nvPr/>
        </p:nvSpPr>
        <p:spPr>
          <a:xfrm>
            <a:off x="563418" y="3896354"/>
            <a:ext cx="6030818" cy="338554"/>
          </a:xfrm>
          <a:prstGeom prst="rect">
            <a:avLst/>
          </a:prstGeom>
          <a:noFill/>
        </p:spPr>
        <p:txBody>
          <a:bodyPr wrap="none" rtlCol="0">
            <a:spAutoFit/>
          </a:bodyPr>
          <a:lstStyle/>
          <a:p>
            <a:r>
              <a:rPr lang="en-RS" sz="1600" dirty="0">
                <a:solidFill>
                  <a:schemeClr val="accent2"/>
                </a:solidFill>
                <a:latin typeface="Aptos Display" panose="020B0004020202020204" pitchFamily="34" charset="0"/>
              </a:rPr>
              <a:t>Gentle introduction to Generative AI for all to understand and empower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6E601C0-A00A-C994-7834-C61F469669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B5DED7-EDD1-39A6-E5D6-B5818988D7F6}"/>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4" name="Rectangle 3">
            <a:extLst>
              <a:ext uri="{FF2B5EF4-FFF2-40B4-BE49-F238E27FC236}">
                <a16:creationId xmlns:a16="http://schemas.microsoft.com/office/drawing/2014/main" id="{203C1136-EBBE-F548-51B4-1BDF98BD4079}"/>
              </a:ext>
            </a:extLst>
          </p:cNvPr>
          <p:cNvSpPr/>
          <p:nvPr/>
        </p:nvSpPr>
        <p:spPr>
          <a:xfrm>
            <a:off x="466635" y="1382797"/>
            <a:ext cx="4701309" cy="2108200"/>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5" name="TextBox 4">
            <a:extLst>
              <a:ext uri="{FF2B5EF4-FFF2-40B4-BE49-F238E27FC236}">
                <a16:creationId xmlns:a16="http://schemas.microsoft.com/office/drawing/2014/main" id="{A7FB0BCF-7AA4-8040-6AE5-02FE54B26B0E}"/>
              </a:ext>
            </a:extLst>
          </p:cNvPr>
          <p:cNvSpPr txBox="1"/>
          <p:nvPr/>
        </p:nvSpPr>
        <p:spPr>
          <a:xfrm>
            <a:off x="494346" y="1416783"/>
            <a:ext cx="1902493" cy="307777"/>
          </a:xfrm>
          <a:prstGeom prst="rect">
            <a:avLst/>
          </a:prstGeom>
          <a:noFill/>
        </p:spPr>
        <p:txBody>
          <a:bodyPr wrap="square" rtlCol="0">
            <a:spAutoFit/>
          </a:bodyPr>
          <a:lstStyle/>
          <a:p>
            <a:r>
              <a:rPr lang="en-RS" dirty="0"/>
              <a:t>1. - Abrakadabra</a:t>
            </a:r>
          </a:p>
        </p:txBody>
      </p:sp>
      <p:sp>
        <p:nvSpPr>
          <p:cNvPr id="6" name="TextBox 5">
            <a:extLst>
              <a:ext uri="{FF2B5EF4-FFF2-40B4-BE49-F238E27FC236}">
                <a16:creationId xmlns:a16="http://schemas.microsoft.com/office/drawing/2014/main" id="{F41EC407-B36F-3DFB-63CE-FCCD24419496}"/>
              </a:ext>
            </a:extLst>
          </p:cNvPr>
          <p:cNvSpPr txBox="1"/>
          <p:nvPr/>
        </p:nvSpPr>
        <p:spPr>
          <a:xfrm>
            <a:off x="494345" y="1693849"/>
            <a:ext cx="1902493" cy="307777"/>
          </a:xfrm>
          <a:prstGeom prst="rect">
            <a:avLst/>
          </a:prstGeom>
          <a:noFill/>
        </p:spPr>
        <p:txBody>
          <a:bodyPr wrap="square" rtlCol="0">
            <a:spAutoFit/>
          </a:bodyPr>
          <a:lstStyle/>
          <a:p>
            <a:r>
              <a:rPr lang="en-RS" dirty="0"/>
              <a:t>2. - Agregat</a:t>
            </a:r>
          </a:p>
        </p:txBody>
      </p:sp>
      <p:sp>
        <p:nvSpPr>
          <p:cNvPr id="7" name="TextBox 6">
            <a:extLst>
              <a:ext uri="{FF2B5EF4-FFF2-40B4-BE49-F238E27FC236}">
                <a16:creationId xmlns:a16="http://schemas.microsoft.com/office/drawing/2014/main" id="{961995FF-E3C1-F53C-9380-4EDB7320D197}"/>
              </a:ext>
            </a:extLst>
          </p:cNvPr>
          <p:cNvSpPr txBox="1"/>
          <p:nvPr/>
        </p:nvSpPr>
        <p:spPr>
          <a:xfrm>
            <a:off x="494344" y="1942721"/>
            <a:ext cx="1902493" cy="307777"/>
          </a:xfrm>
          <a:prstGeom prst="rect">
            <a:avLst/>
          </a:prstGeom>
          <a:noFill/>
        </p:spPr>
        <p:txBody>
          <a:bodyPr wrap="square" rtlCol="0">
            <a:spAutoFit/>
          </a:bodyPr>
          <a:lstStyle/>
          <a:p>
            <a:r>
              <a:rPr lang="en-RS" dirty="0"/>
              <a:t>3. - Azija</a:t>
            </a:r>
          </a:p>
        </p:txBody>
      </p:sp>
      <p:sp>
        <p:nvSpPr>
          <p:cNvPr id="8" name="TextBox 7">
            <a:extLst>
              <a:ext uri="{FF2B5EF4-FFF2-40B4-BE49-F238E27FC236}">
                <a16:creationId xmlns:a16="http://schemas.microsoft.com/office/drawing/2014/main" id="{BB2056B3-138E-BFE5-F00C-A2A7D3D94BEC}"/>
              </a:ext>
            </a:extLst>
          </p:cNvPr>
          <p:cNvSpPr txBox="1"/>
          <p:nvPr/>
        </p:nvSpPr>
        <p:spPr>
          <a:xfrm>
            <a:off x="494344" y="2189076"/>
            <a:ext cx="1902493" cy="307777"/>
          </a:xfrm>
          <a:prstGeom prst="rect">
            <a:avLst/>
          </a:prstGeom>
          <a:noFill/>
        </p:spPr>
        <p:txBody>
          <a:bodyPr wrap="square" rtlCol="0">
            <a:spAutoFit/>
          </a:bodyPr>
          <a:lstStyle/>
          <a:p>
            <a:r>
              <a:rPr lang="en-RS" dirty="0"/>
              <a:t>4. - Aždaja</a:t>
            </a:r>
          </a:p>
        </p:txBody>
      </p:sp>
      <p:sp>
        <p:nvSpPr>
          <p:cNvPr id="9" name="TextBox 8">
            <a:extLst>
              <a:ext uri="{FF2B5EF4-FFF2-40B4-BE49-F238E27FC236}">
                <a16:creationId xmlns:a16="http://schemas.microsoft.com/office/drawing/2014/main" id="{37727BC7-87D6-104F-F91D-4B33B2EF80C8}"/>
              </a:ext>
            </a:extLst>
          </p:cNvPr>
          <p:cNvSpPr txBox="1"/>
          <p:nvPr/>
        </p:nvSpPr>
        <p:spPr>
          <a:xfrm>
            <a:off x="494344" y="2466804"/>
            <a:ext cx="1902493" cy="307777"/>
          </a:xfrm>
          <a:prstGeom prst="rect">
            <a:avLst/>
          </a:prstGeom>
          <a:noFill/>
        </p:spPr>
        <p:txBody>
          <a:bodyPr wrap="square" rtlCol="0">
            <a:spAutoFit/>
          </a:bodyPr>
          <a:lstStyle/>
          <a:p>
            <a:r>
              <a:rPr lang="en-RS" dirty="0"/>
              <a:t>…</a:t>
            </a:r>
          </a:p>
        </p:txBody>
      </p:sp>
      <p:sp>
        <p:nvSpPr>
          <p:cNvPr id="10" name="TextBox 9">
            <a:extLst>
              <a:ext uri="{FF2B5EF4-FFF2-40B4-BE49-F238E27FC236}">
                <a16:creationId xmlns:a16="http://schemas.microsoft.com/office/drawing/2014/main" id="{3D4F543D-3520-58E7-D754-A50AF93927CC}"/>
              </a:ext>
            </a:extLst>
          </p:cNvPr>
          <p:cNvSpPr txBox="1"/>
          <p:nvPr/>
        </p:nvSpPr>
        <p:spPr>
          <a:xfrm>
            <a:off x="494343" y="2771494"/>
            <a:ext cx="1902493" cy="307777"/>
          </a:xfrm>
          <a:prstGeom prst="rect">
            <a:avLst/>
          </a:prstGeom>
          <a:noFill/>
        </p:spPr>
        <p:txBody>
          <a:bodyPr wrap="square" rtlCol="0">
            <a:spAutoFit/>
          </a:bodyPr>
          <a:lstStyle/>
          <a:p>
            <a:r>
              <a:rPr lang="en-RS" dirty="0"/>
              <a:t>399.999. - Zebra</a:t>
            </a:r>
          </a:p>
        </p:txBody>
      </p:sp>
      <p:sp>
        <p:nvSpPr>
          <p:cNvPr id="11" name="TextBox 10">
            <a:extLst>
              <a:ext uri="{FF2B5EF4-FFF2-40B4-BE49-F238E27FC236}">
                <a16:creationId xmlns:a16="http://schemas.microsoft.com/office/drawing/2014/main" id="{590D6F93-B612-0171-DE54-D7048AD15D0D}"/>
              </a:ext>
            </a:extLst>
          </p:cNvPr>
          <p:cNvSpPr txBox="1"/>
          <p:nvPr/>
        </p:nvSpPr>
        <p:spPr>
          <a:xfrm>
            <a:off x="494343" y="3019310"/>
            <a:ext cx="1902493" cy="307777"/>
          </a:xfrm>
          <a:prstGeom prst="rect">
            <a:avLst/>
          </a:prstGeom>
          <a:noFill/>
        </p:spPr>
        <p:txBody>
          <a:bodyPr wrap="square" rtlCol="0">
            <a:spAutoFit/>
          </a:bodyPr>
          <a:lstStyle/>
          <a:p>
            <a:r>
              <a:rPr lang="en-RS" dirty="0"/>
              <a:t>400.000. - Zima</a:t>
            </a:r>
          </a:p>
        </p:txBody>
      </p:sp>
      <p:grpSp>
        <p:nvGrpSpPr>
          <p:cNvPr id="15" name="Group 14">
            <a:extLst>
              <a:ext uri="{FF2B5EF4-FFF2-40B4-BE49-F238E27FC236}">
                <a16:creationId xmlns:a16="http://schemas.microsoft.com/office/drawing/2014/main" id="{C203A03A-987F-C7B0-5F35-3F19C37AE743}"/>
              </a:ext>
            </a:extLst>
          </p:cNvPr>
          <p:cNvGrpSpPr/>
          <p:nvPr/>
        </p:nvGrpSpPr>
        <p:grpSpPr>
          <a:xfrm>
            <a:off x="2781701" y="3955983"/>
            <a:ext cx="6323798" cy="2156059"/>
            <a:chOff x="2781701" y="3955983"/>
            <a:chExt cx="6323798" cy="2156059"/>
          </a:xfrm>
        </p:grpSpPr>
        <p:sp>
          <p:nvSpPr>
            <p:cNvPr id="12" name="Rounded Rectangular Callout 11">
              <a:extLst>
                <a:ext uri="{FF2B5EF4-FFF2-40B4-BE49-F238E27FC236}">
                  <a16:creationId xmlns:a16="http://schemas.microsoft.com/office/drawing/2014/main" id="{38F4BC6F-8743-EADF-1999-72B7A08AB2CD}"/>
                </a:ext>
              </a:extLst>
            </p:cNvPr>
            <p:cNvSpPr/>
            <p:nvPr/>
          </p:nvSpPr>
          <p:spPr>
            <a:xfrm>
              <a:off x="2781701" y="3955983"/>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3" name="TextBox 12">
              <a:extLst>
                <a:ext uri="{FF2B5EF4-FFF2-40B4-BE49-F238E27FC236}">
                  <a16:creationId xmlns:a16="http://schemas.microsoft.com/office/drawing/2014/main" id="{E556D3C5-4343-C3E4-6C08-63D119F294B6}"/>
                </a:ext>
              </a:extLst>
            </p:cNvPr>
            <p:cNvSpPr txBox="1"/>
            <p:nvPr/>
          </p:nvSpPr>
          <p:spPr>
            <a:xfrm>
              <a:off x="2887579" y="4497334"/>
              <a:ext cx="5168766" cy="400110"/>
            </a:xfrm>
            <a:prstGeom prst="rect">
              <a:avLst/>
            </a:prstGeom>
            <a:noFill/>
          </p:spPr>
          <p:txBody>
            <a:bodyPr wrap="square" rtlCol="0">
              <a:spAutoFit/>
            </a:bodyPr>
            <a:lstStyle/>
            <a:p>
              <a:r>
                <a:rPr lang="en-RS" sz="2000" dirty="0"/>
                <a:t>Hvala Vam što ste došli na prezentaciju.</a:t>
              </a:r>
            </a:p>
          </p:txBody>
        </p:sp>
        <p:sp>
          <p:nvSpPr>
            <p:cNvPr id="14" name="TextBox 13">
              <a:extLst>
                <a:ext uri="{FF2B5EF4-FFF2-40B4-BE49-F238E27FC236}">
                  <a16:creationId xmlns:a16="http://schemas.microsoft.com/office/drawing/2014/main" id="{CE8A7F06-DA74-7590-97F0-06447E5DAF3B}"/>
                </a:ext>
              </a:extLst>
            </p:cNvPr>
            <p:cNvSpPr txBox="1"/>
            <p:nvPr/>
          </p:nvSpPr>
          <p:spPr>
            <a:xfrm>
              <a:off x="2887579" y="4888551"/>
              <a:ext cx="5168766" cy="338554"/>
            </a:xfrm>
            <a:prstGeom prst="rect">
              <a:avLst/>
            </a:prstGeom>
            <a:noFill/>
          </p:spPr>
          <p:txBody>
            <a:bodyPr wrap="square" rtlCol="0">
              <a:spAutoFit/>
            </a:bodyPr>
            <a:lstStyle/>
            <a:p>
              <a:r>
                <a:rPr lang="en-RS" sz="1200" dirty="0"/>
                <a:t>      </a:t>
              </a:r>
              <a:r>
                <a:rPr lang="en-RS" sz="1600" dirty="0"/>
                <a:t>5         25   100   43    7       54           72</a:t>
              </a:r>
            </a:p>
          </p:txBody>
        </p:sp>
      </p:grpSp>
      <p:sp>
        <p:nvSpPr>
          <p:cNvPr id="3" name="TextBox 2">
            <a:extLst>
              <a:ext uri="{FF2B5EF4-FFF2-40B4-BE49-F238E27FC236}">
                <a16:creationId xmlns:a16="http://schemas.microsoft.com/office/drawing/2014/main" id="{00254C8D-ECD2-2657-A58B-D1AFC3AAE368}"/>
              </a:ext>
            </a:extLst>
          </p:cNvPr>
          <p:cNvSpPr txBox="1"/>
          <p:nvPr/>
        </p:nvSpPr>
        <p:spPr>
          <a:xfrm>
            <a:off x="2887578" y="4158780"/>
            <a:ext cx="6114181" cy="400110"/>
          </a:xfrm>
          <a:prstGeom prst="rect">
            <a:avLst/>
          </a:prstGeom>
          <a:noFill/>
        </p:spPr>
        <p:txBody>
          <a:bodyPr wrap="square" rtlCol="0">
            <a:spAutoFit/>
          </a:bodyPr>
          <a:lstStyle/>
          <a:p>
            <a:r>
              <a:rPr lang="en-GB" sz="2000" i="1" dirty="0">
                <a:solidFill>
                  <a:schemeClr val="accent6">
                    <a:lumMod val="75000"/>
                  </a:schemeClr>
                </a:solidFill>
              </a:rPr>
              <a:t>(e</a:t>
            </a:r>
            <a:r>
              <a:rPr lang="en-RS" sz="2000" i="1" dirty="0">
                <a:solidFill>
                  <a:schemeClr val="accent6">
                    <a:lumMod val="75000"/>
                  </a:schemeClr>
                </a:solidFill>
              </a:rPr>
              <a:t>ngl. Thank You for coming to the presentation.)</a:t>
            </a:r>
          </a:p>
        </p:txBody>
      </p:sp>
    </p:spTree>
    <p:extLst>
      <p:ext uri="{BB962C8B-B14F-4D97-AF65-F5344CB8AC3E}">
        <p14:creationId xmlns:p14="http://schemas.microsoft.com/office/powerpoint/2010/main" val="193742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C1E1A8D4-49DA-1CC9-F219-64C65111DB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EF189D-2692-26D5-49A7-E264C578ABD8}"/>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3" name="Rectangle 2">
            <a:extLst>
              <a:ext uri="{FF2B5EF4-FFF2-40B4-BE49-F238E27FC236}">
                <a16:creationId xmlns:a16="http://schemas.microsoft.com/office/drawing/2014/main" id="{511B9D2A-F110-8958-E42F-98C57AC32643}"/>
              </a:ext>
            </a:extLst>
          </p:cNvPr>
          <p:cNvSpPr/>
          <p:nvPr/>
        </p:nvSpPr>
        <p:spPr>
          <a:xfrm>
            <a:off x="466635" y="1382796"/>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4" name="TextBox 3">
            <a:extLst>
              <a:ext uri="{FF2B5EF4-FFF2-40B4-BE49-F238E27FC236}">
                <a16:creationId xmlns:a16="http://schemas.microsoft.com/office/drawing/2014/main" id="{40AE6BA5-4160-CA4C-211E-9EDDD7BFC955}"/>
              </a:ext>
            </a:extLst>
          </p:cNvPr>
          <p:cNvSpPr txBox="1"/>
          <p:nvPr/>
        </p:nvSpPr>
        <p:spPr>
          <a:xfrm>
            <a:off x="1145405" y="1992429"/>
            <a:ext cx="991403" cy="307777"/>
          </a:xfrm>
          <a:prstGeom prst="rect">
            <a:avLst/>
          </a:prstGeom>
          <a:noFill/>
        </p:spPr>
        <p:txBody>
          <a:bodyPr wrap="square" rtlCol="0">
            <a:spAutoFit/>
          </a:bodyPr>
          <a:lstStyle/>
          <a:p>
            <a:r>
              <a:rPr lang="en-GB" b="1" dirty="0"/>
              <a:t>h</a:t>
            </a:r>
            <a:r>
              <a:rPr lang="en-RS" b="1" dirty="0"/>
              <a:t>vala</a:t>
            </a:r>
            <a:r>
              <a:rPr lang="en-RS" dirty="0"/>
              <a:t>: ti</a:t>
            </a:r>
          </a:p>
        </p:txBody>
      </p:sp>
      <p:sp>
        <p:nvSpPr>
          <p:cNvPr id="5" name="TextBox 4">
            <a:extLst>
              <a:ext uri="{FF2B5EF4-FFF2-40B4-BE49-F238E27FC236}">
                <a16:creationId xmlns:a16="http://schemas.microsoft.com/office/drawing/2014/main" id="{C9531A4C-53ED-27E9-07C3-2E9643D96377}"/>
              </a:ext>
            </a:extLst>
          </p:cNvPr>
          <p:cNvSpPr txBox="1"/>
          <p:nvPr/>
        </p:nvSpPr>
        <p:spPr>
          <a:xfrm>
            <a:off x="3556122" y="1992428"/>
            <a:ext cx="991403" cy="307777"/>
          </a:xfrm>
          <a:prstGeom prst="rect">
            <a:avLst/>
          </a:prstGeom>
          <a:noFill/>
        </p:spPr>
        <p:txBody>
          <a:bodyPr wrap="square" rtlCol="0">
            <a:spAutoFit/>
          </a:bodyPr>
          <a:lstStyle/>
          <a:p>
            <a:r>
              <a:rPr lang="en-US" dirty="0"/>
              <a:t>5%</a:t>
            </a:r>
            <a:endParaRPr lang="en-RS" dirty="0"/>
          </a:p>
        </p:txBody>
      </p:sp>
      <p:sp>
        <p:nvSpPr>
          <p:cNvPr id="6" name="TextBox 5">
            <a:extLst>
              <a:ext uri="{FF2B5EF4-FFF2-40B4-BE49-F238E27FC236}">
                <a16:creationId xmlns:a16="http://schemas.microsoft.com/office/drawing/2014/main" id="{D7E9B5B3-0C6C-B00A-01C1-51C30CF65D12}"/>
              </a:ext>
            </a:extLst>
          </p:cNvPr>
          <p:cNvSpPr txBox="1"/>
          <p:nvPr/>
        </p:nvSpPr>
        <p:spPr>
          <a:xfrm>
            <a:off x="1145404" y="2314753"/>
            <a:ext cx="1174284" cy="307777"/>
          </a:xfrm>
          <a:prstGeom prst="rect">
            <a:avLst/>
          </a:prstGeom>
          <a:noFill/>
        </p:spPr>
        <p:txBody>
          <a:bodyPr wrap="square" rtlCol="0">
            <a:spAutoFit/>
          </a:bodyPr>
          <a:lstStyle/>
          <a:p>
            <a:r>
              <a:rPr lang="en-GB" b="1" dirty="0"/>
              <a:t>h</a:t>
            </a:r>
            <a:r>
              <a:rPr lang="en-RS" b="1" dirty="0"/>
              <a:t>vala</a:t>
            </a:r>
            <a:r>
              <a:rPr lang="en-RS" dirty="0"/>
              <a:t>: vam</a:t>
            </a:r>
          </a:p>
        </p:txBody>
      </p:sp>
      <p:sp>
        <p:nvSpPr>
          <p:cNvPr id="7" name="TextBox 6">
            <a:extLst>
              <a:ext uri="{FF2B5EF4-FFF2-40B4-BE49-F238E27FC236}">
                <a16:creationId xmlns:a16="http://schemas.microsoft.com/office/drawing/2014/main" id="{4AEDB2D2-C761-84AC-7F9A-F985B40DD6B0}"/>
              </a:ext>
            </a:extLst>
          </p:cNvPr>
          <p:cNvSpPr txBox="1"/>
          <p:nvPr/>
        </p:nvSpPr>
        <p:spPr>
          <a:xfrm>
            <a:off x="3556121" y="2283008"/>
            <a:ext cx="991403" cy="307777"/>
          </a:xfrm>
          <a:prstGeom prst="rect">
            <a:avLst/>
          </a:prstGeom>
          <a:noFill/>
        </p:spPr>
        <p:txBody>
          <a:bodyPr wrap="square" rtlCol="0">
            <a:spAutoFit/>
          </a:bodyPr>
          <a:lstStyle/>
          <a:p>
            <a:r>
              <a:rPr lang="en-US" dirty="0"/>
              <a:t>5%</a:t>
            </a:r>
            <a:endParaRPr lang="en-RS" dirty="0"/>
          </a:p>
        </p:txBody>
      </p:sp>
      <p:sp>
        <p:nvSpPr>
          <p:cNvPr id="8" name="TextBox 7">
            <a:extLst>
              <a:ext uri="{FF2B5EF4-FFF2-40B4-BE49-F238E27FC236}">
                <a16:creationId xmlns:a16="http://schemas.microsoft.com/office/drawing/2014/main" id="{2725AF26-1023-0905-E1A5-5ADB9C848C45}"/>
              </a:ext>
            </a:extLst>
          </p:cNvPr>
          <p:cNvSpPr txBox="1"/>
          <p:nvPr/>
        </p:nvSpPr>
        <p:spPr>
          <a:xfrm>
            <a:off x="1145404" y="2622530"/>
            <a:ext cx="1174284" cy="307777"/>
          </a:xfrm>
          <a:prstGeom prst="rect">
            <a:avLst/>
          </a:prstGeom>
          <a:noFill/>
        </p:spPr>
        <p:txBody>
          <a:bodyPr wrap="square" rtlCol="0">
            <a:spAutoFit/>
          </a:bodyPr>
          <a:lstStyle/>
          <a:p>
            <a:r>
              <a:rPr lang="en-GB" b="1" dirty="0"/>
              <a:t>h</a:t>
            </a:r>
            <a:r>
              <a:rPr lang="en-RS" b="1" dirty="0"/>
              <a:t>vala</a:t>
            </a:r>
            <a:r>
              <a:rPr lang="en-RS" dirty="0"/>
              <a:t>: mu</a:t>
            </a:r>
          </a:p>
        </p:txBody>
      </p:sp>
      <p:sp>
        <p:nvSpPr>
          <p:cNvPr id="9" name="TextBox 8">
            <a:extLst>
              <a:ext uri="{FF2B5EF4-FFF2-40B4-BE49-F238E27FC236}">
                <a16:creationId xmlns:a16="http://schemas.microsoft.com/office/drawing/2014/main" id="{26806AE4-5D91-3342-A026-7C35DF67AC68}"/>
              </a:ext>
            </a:extLst>
          </p:cNvPr>
          <p:cNvSpPr txBox="1"/>
          <p:nvPr/>
        </p:nvSpPr>
        <p:spPr>
          <a:xfrm>
            <a:off x="3556121" y="2590785"/>
            <a:ext cx="991403" cy="307777"/>
          </a:xfrm>
          <a:prstGeom prst="rect">
            <a:avLst/>
          </a:prstGeom>
          <a:noFill/>
        </p:spPr>
        <p:txBody>
          <a:bodyPr wrap="square" rtlCol="0">
            <a:spAutoFit/>
          </a:bodyPr>
          <a:lstStyle/>
          <a:p>
            <a:r>
              <a:rPr lang="en-US" dirty="0"/>
              <a:t>3%</a:t>
            </a:r>
            <a:endParaRPr lang="en-RS" dirty="0"/>
          </a:p>
        </p:txBody>
      </p:sp>
      <p:sp>
        <p:nvSpPr>
          <p:cNvPr id="10" name="TextBox 9">
            <a:extLst>
              <a:ext uri="{FF2B5EF4-FFF2-40B4-BE49-F238E27FC236}">
                <a16:creationId xmlns:a16="http://schemas.microsoft.com/office/drawing/2014/main" id="{C5A1A815-FAB1-A6D6-E613-A4F46CA0B714}"/>
              </a:ext>
            </a:extLst>
          </p:cNvPr>
          <p:cNvSpPr txBox="1"/>
          <p:nvPr/>
        </p:nvSpPr>
        <p:spPr>
          <a:xfrm>
            <a:off x="1145404" y="2950801"/>
            <a:ext cx="1174284" cy="307777"/>
          </a:xfrm>
          <a:prstGeom prst="rect">
            <a:avLst/>
          </a:prstGeom>
          <a:noFill/>
        </p:spPr>
        <p:txBody>
          <a:bodyPr wrap="square" rtlCol="0">
            <a:spAutoFit/>
          </a:bodyPr>
          <a:lstStyle/>
          <a:p>
            <a:r>
              <a:rPr lang="en-US" dirty="0"/>
              <a:t>…</a:t>
            </a:r>
            <a:endParaRPr lang="en-RS" dirty="0"/>
          </a:p>
        </p:txBody>
      </p:sp>
      <p:sp>
        <p:nvSpPr>
          <p:cNvPr id="11" name="TextBox 10">
            <a:extLst>
              <a:ext uri="{FF2B5EF4-FFF2-40B4-BE49-F238E27FC236}">
                <a16:creationId xmlns:a16="http://schemas.microsoft.com/office/drawing/2014/main" id="{D59494CE-B432-7246-BE1F-09BCCF0EE972}"/>
              </a:ext>
            </a:extLst>
          </p:cNvPr>
          <p:cNvSpPr txBox="1"/>
          <p:nvPr/>
        </p:nvSpPr>
        <p:spPr>
          <a:xfrm>
            <a:off x="3556120" y="4116400"/>
            <a:ext cx="1174284" cy="307777"/>
          </a:xfrm>
          <a:prstGeom prst="rect">
            <a:avLst/>
          </a:prstGeom>
          <a:noFill/>
        </p:spPr>
        <p:txBody>
          <a:bodyPr wrap="square" rtlCol="0">
            <a:spAutoFit/>
          </a:bodyPr>
          <a:lstStyle/>
          <a:p>
            <a:r>
              <a:rPr lang="en-US" dirty="0"/>
              <a:t>Sum (100%)</a:t>
            </a:r>
            <a:endParaRPr lang="en-RS" dirty="0"/>
          </a:p>
        </p:txBody>
      </p:sp>
      <p:sp>
        <p:nvSpPr>
          <p:cNvPr id="12" name="TextBox 11">
            <a:extLst>
              <a:ext uri="{FF2B5EF4-FFF2-40B4-BE49-F238E27FC236}">
                <a16:creationId xmlns:a16="http://schemas.microsoft.com/office/drawing/2014/main" id="{3FC49493-776F-55D1-8DA4-0CB9B9EF50A7}"/>
              </a:ext>
            </a:extLst>
          </p:cNvPr>
          <p:cNvSpPr txBox="1"/>
          <p:nvPr/>
        </p:nvSpPr>
        <p:spPr>
          <a:xfrm>
            <a:off x="3556120" y="3675288"/>
            <a:ext cx="991403" cy="307777"/>
          </a:xfrm>
          <a:prstGeom prst="rect">
            <a:avLst/>
          </a:prstGeom>
          <a:noFill/>
        </p:spPr>
        <p:txBody>
          <a:bodyPr wrap="square" rtlCol="0">
            <a:spAutoFit/>
          </a:bodyPr>
          <a:lstStyle/>
          <a:p>
            <a:r>
              <a:rPr lang="en-US" dirty="0"/>
              <a:t>0,001%</a:t>
            </a:r>
            <a:endParaRPr lang="en-RS" dirty="0"/>
          </a:p>
        </p:txBody>
      </p:sp>
      <p:sp>
        <p:nvSpPr>
          <p:cNvPr id="13" name="TextBox 12">
            <a:extLst>
              <a:ext uri="{FF2B5EF4-FFF2-40B4-BE49-F238E27FC236}">
                <a16:creationId xmlns:a16="http://schemas.microsoft.com/office/drawing/2014/main" id="{4EE0A5D1-3C72-6F5A-EB2E-9E7DB0154890}"/>
              </a:ext>
            </a:extLst>
          </p:cNvPr>
          <p:cNvSpPr txBox="1"/>
          <p:nvPr/>
        </p:nvSpPr>
        <p:spPr>
          <a:xfrm>
            <a:off x="3599026" y="4463142"/>
            <a:ext cx="1568918" cy="307777"/>
          </a:xfrm>
          <a:prstGeom prst="rect">
            <a:avLst/>
          </a:prstGeom>
          <a:noFill/>
        </p:spPr>
        <p:txBody>
          <a:bodyPr wrap="square" rtlCol="0">
            <a:spAutoFit/>
          </a:bodyPr>
          <a:lstStyle/>
          <a:p>
            <a:pPr algn="r"/>
            <a:r>
              <a:rPr lang="en-RS" dirty="0">
                <a:solidFill>
                  <a:schemeClr val="bg1"/>
                </a:solidFill>
              </a:rPr>
              <a:t>2-grams</a:t>
            </a:r>
          </a:p>
        </p:txBody>
      </p:sp>
      <p:cxnSp>
        <p:nvCxnSpPr>
          <p:cNvPr id="15" name="Straight Connector 14">
            <a:extLst>
              <a:ext uri="{FF2B5EF4-FFF2-40B4-BE49-F238E27FC236}">
                <a16:creationId xmlns:a16="http://schemas.microsoft.com/office/drawing/2014/main" id="{9A089681-54D2-F1A7-60CA-84E29BC5F2AB}"/>
              </a:ext>
            </a:extLst>
          </p:cNvPr>
          <p:cNvCxnSpPr/>
          <p:nvPr/>
        </p:nvCxnSpPr>
        <p:spPr>
          <a:xfrm>
            <a:off x="1145404" y="4005009"/>
            <a:ext cx="323808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DD338F-7F39-1E8F-F205-A1BC3FE64709}"/>
              </a:ext>
            </a:extLst>
          </p:cNvPr>
          <p:cNvSpPr txBox="1"/>
          <p:nvPr/>
        </p:nvSpPr>
        <p:spPr>
          <a:xfrm>
            <a:off x="1145404" y="3697232"/>
            <a:ext cx="1174284" cy="307777"/>
          </a:xfrm>
          <a:prstGeom prst="rect">
            <a:avLst/>
          </a:prstGeom>
          <a:noFill/>
        </p:spPr>
        <p:txBody>
          <a:bodyPr wrap="square" rtlCol="0">
            <a:spAutoFit/>
          </a:bodyPr>
          <a:lstStyle/>
          <a:p>
            <a:r>
              <a:rPr lang="en-GB" b="1" dirty="0"/>
              <a:t>h</a:t>
            </a:r>
            <a:r>
              <a:rPr lang="en-RS" b="1" dirty="0"/>
              <a:t>vala</a:t>
            </a:r>
            <a:r>
              <a:rPr lang="en-RS" dirty="0"/>
              <a:t>: zima</a:t>
            </a:r>
          </a:p>
        </p:txBody>
      </p:sp>
    </p:spTree>
    <p:extLst>
      <p:ext uri="{BB962C8B-B14F-4D97-AF65-F5344CB8AC3E}">
        <p14:creationId xmlns:p14="http://schemas.microsoft.com/office/powerpoint/2010/main" val="3432211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2663DCFC-05BE-2698-C9C3-F7A81331EBE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F4AB09-F93E-C387-31E7-350E8370ADA5}"/>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3" name="Rectangle 2">
            <a:extLst>
              <a:ext uri="{FF2B5EF4-FFF2-40B4-BE49-F238E27FC236}">
                <a16:creationId xmlns:a16="http://schemas.microsoft.com/office/drawing/2014/main" id="{34F9771F-8126-5632-7005-488349D98344}"/>
              </a:ext>
            </a:extLst>
          </p:cNvPr>
          <p:cNvSpPr/>
          <p:nvPr/>
        </p:nvSpPr>
        <p:spPr>
          <a:xfrm>
            <a:off x="466635" y="1382796"/>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4" name="TextBox 3">
            <a:extLst>
              <a:ext uri="{FF2B5EF4-FFF2-40B4-BE49-F238E27FC236}">
                <a16:creationId xmlns:a16="http://schemas.microsoft.com/office/drawing/2014/main" id="{ED98D1D0-6399-0720-D4B8-9DE852EB520E}"/>
              </a:ext>
            </a:extLst>
          </p:cNvPr>
          <p:cNvSpPr txBox="1"/>
          <p:nvPr/>
        </p:nvSpPr>
        <p:spPr>
          <a:xfrm>
            <a:off x="1145405" y="1959913"/>
            <a:ext cx="1633237" cy="307777"/>
          </a:xfrm>
          <a:prstGeom prst="rect">
            <a:avLst/>
          </a:prstGeom>
          <a:noFill/>
        </p:spPr>
        <p:txBody>
          <a:bodyPr wrap="square" rtlCol="0">
            <a:spAutoFit/>
          </a:bodyPr>
          <a:lstStyle/>
          <a:p>
            <a:r>
              <a:rPr lang="en-GB" b="1" dirty="0"/>
              <a:t>h</a:t>
            </a:r>
            <a:r>
              <a:rPr lang="en-RS" b="1" dirty="0"/>
              <a:t>vala vam</a:t>
            </a:r>
            <a:r>
              <a:rPr lang="en-RS" dirty="0"/>
              <a:t>: puno</a:t>
            </a:r>
          </a:p>
        </p:txBody>
      </p:sp>
      <p:sp>
        <p:nvSpPr>
          <p:cNvPr id="5" name="TextBox 4">
            <a:extLst>
              <a:ext uri="{FF2B5EF4-FFF2-40B4-BE49-F238E27FC236}">
                <a16:creationId xmlns:a16="http://schemas.microsoft.com/office/drawing/2014/main" id="{4CF5A5EE-10B9-9308-AC6F-293B8848828C}"/>
              </a:ext>
            </a:extLst>
          </p:cNvPr>
          <p:cNvSpPr txBox="1"/>
          <p:nvPr/>
        </p:nvSpPr>
        <p:spPr>
          <a:xfrm>
            <a:off x="3556120" y="1954800"/>
            <a:ext cx="633982" cy="307777"/>
          </a:xfrm>
          <a:prstGeom prst="rect">
            <a:avLst/>
          </a:prstGeom>
          <a:noFill/>
        </p:spPr>
        <p:txBody>
          <a:bodyPr wrap="square" rtlCol="0">
            <a:spAutoFit/>
          </a:bodyPr>
          <a:lstStyle/>
          <a:p>
            <a:pPr algn="r"/>
            <a:r>
              <a:rPr lang="en-US" dirty="0"/>
              <a:t>10%</a:t>
            </a:r>
            <a:endParaRPr lang="en-RS" dirty="0"/>
          </a:p>
        </p:txBody>
      </p:sp>
      <p:sp>
        <p:nvSpPr>
          <p:cNvPr id="7" name="TextBox 6">
            <a:extLst>
              <a:ext uri="{FF2B5EF4-FFF2-40B4-BE49-F238E27FC236}">
                <a16:creationId xmlns:a16="http://schemas.microsoft.com/office/drawing/2014/main" id="{A848FBE2-A2BA-94C1-7DA6-928593CD868B}"/>
              </a:ext>
            </a:extLst>
          </p:cNvPr>
          <p:cNvSpPr txBox="1"/>
          <p:nvPr/>
        </p:nvSpPr>
        <p:spPr>
          <a:xfrm>
            <a:off x="3556121" y="2283008"/>
            <a:ext cx="633981" cy="307777"/>
          </a:xfrm>
          <a:prstGeom prst="rect">
            <a:avLst/>
          </a:prstGeom>
          <a:noFill/>
        </p:spPr>
        <p:txBody>
          <a:bodyPr wrap="square" rtlCol="0">
            <a:spAutoFit/>
          </a:bodyPr>
          <a:lstStyle/>
          <a:p>
            <a:pPr algn="r"/>
            <a:r>
              <a:rPr lang="en-US" dirty="0"/>
              <a:t>8%</a:t>
            </a:r>
            <a:endParaRPr lang="en-RS" dirty="0"/>
          </a:p>
        </p:txBody>
      </p:sp>
      <p:sp>
        <p:nvSpPr>
          <p:cNvPr id="9" name="TextBox 8">
            <a:extLst>
              <a:ext uri="{FF2B5EF4-FFF2-40B4-BE49-F238E27FC236}">
                <a16:creationId xmlns:a16="http://schemas.microsoft.com/office/drawing/2014/main" id="{B630F225-D029-20DA-CA4F-C632CE51727A}"/>
              </a:ext>
            </a:extLst>
          </p:cNvPr>
          <p:cNvSpPr txBox="1"/>
          <p:nvPr/>
        </p:nvSpPr>
        <p:spPr>
          <a:xfrm>
            <a:off x="3556121" y="2618420"/>
            <a:ext cx="633981" cy="307777"/>
          </a:xfrm>
          <a:prstGeom prst="rect">
            <a:avLst/>
          </a:prstGeom>
          <a:noFill/>
        </p:spPr>
        <p:txBody>
          <a:bodyPr wrap="square" rtlCol="0">
            <a:spAutoFit/>
          </a:bodyPr>
          <a:lstStyle/>
          <a:p>
            <a:pPr algn="r"/>
            <a:r>
              <a:rPr lang="en-US" dirty="0"/>
              <a:t>15%</a:t>
            </a:r>
            <a:endParaRPr lang="en-RS" dirty="0"/>
          </a:p>
        </p:txBody>
      </p:sp>
      <p:sp>
        <p:nvSpPr>
          <p:cNvPr id="10" name="TextBox 9">
            <a:extLst>
              <a:ext uri="{FF2B5EF4-FFF2-40B4-BE49-F238E27FC236}">
                <a16:creationId xmlns:a16="http://schemas.microsoft.com/office/drawing/2014/main" id="{7C9E2AEB-4252-D827-B466-95C60B6F27C4}"/>
              </a:ext>
            </a:extLst>
          </p:cNvPr>
          <p:cNvSpPr txBox="1"/>
          <p:nvPr/>
        </p:nvSpPr>
        <p:spPr>
          <a:xfrm>
            <a:off x="1145404" y="2950801"/>
            <a:ext cx="1174284" cy="307777"/>
          </a:xfrm>
          <a:prstGeom prst="rect">
            <a:avLst/>
          </a:prstGeom>
          <a:noFill/>
        </p:spPr>
        <p:txBody>
          <a:bodyPr wrap="square" rtlCol="0">
            <a:spAutoFit/>
          </a:bodyPr>
          <a:lstStyle/>
          <a:p>
            <a:r>
              <a:rPr lang="en-US" dirty="0"/>
              <a:t>…</a:t>
            </a:r>
            <a:endParaRPr lang="en-RS" dirty="0"/>
          </a:p>
        </p:txBody>
      </p:sp>
      <p:sp>
        <p:nvSpPr>
          <p:cNvPr id="11" name="TextBox 10">
            <a:extLst>
              <a:ext uri="{FF2B5EF4-FFF2-40B4-BE49-F238E27FC236}">
                <a16:creationId xmlns:a16="http://schemas.microsoft.com/office/drawing/2014/main" id="{BF55AF95-1695-1811-4894-5BE77DCFF308}"/>
              </a:ext>
            </a:extLst>
          </p:cNvPr>
          <p:cNvSpPr txBox="1"/>
          <p:nvPr/>
        </p:nvSpPr>
        <p:spPr>
          <a:xfrm>
            <a:off x="3556120" y="4116400"/>
            <a:ext cx="1174284" cy="307777"/>
          </a:xfrm>
          <a:prstGeom prst="rect">
            <a:avLst/>
          </a:prstGeom>
          <a:noFill/>
        </p:spPr>
        <p:txBody>
          <a:bodyPr wrap="square" rtlCol="0">
            <a:spAutoFit/>
          </a:bodyPr>
          <a:lstStyle/>
          <a:p>
            <a:r>
              <a:rPr lang="en-US" dirty="0"/>
              <a:t>Sum (100%)</a:t>
            </a:r>
            <a:endParaRPr lang="en-RS" dirty="0"/>
          </a:p>
        </p:txBody>
      </p:sp>
      <p:sp>
        <p:nvSpPr>
          <p:cNvPr id="12" name="TextBox 11">
            <a:extLst>
              <a:ext uri="{FF2B5EF4-FFF2-40B4-BE49-F238E27FC236}">
                <a16:creationId xmlns:a16="http://schemas.microsoft.com/office/drawing/2014/main" id="{14A74506-C12E-AB6E-D423-E6333ECDE23B}"/>
              </a:ext>
            </a:extLst>
          </p:cNvPr>
          <p:cNvSpPr txBox="1"/>
          <p:nvPr/>
        </p:nvSpPr>
        <p:spPr>
          <a:xfrm>
            <a:off x="3556120" y="3675288"/>
            <a:ext cx="991403" cy="307777"/>
          </a:xfrm>
          <a:prstGeom prst="rect">
            <a:avLst/>
          </a:prstGeom>
          <a:noFill/>
        </p:spPr>
        <p:txBody>
          <a:bodyPr wrap="square" rtlCol="0">
            <a:spAutoFit/>
          </a:bodyPr>
          <a:lstStyle/>
          <a:p>
            <a:r>
              <a:rPr lang="en-US" dirty="0"/>
              <a:t>0,00001%</a:t>
            </a:r>
            <a:endParaRPr lang="en-RS" dirty="0"/>
          </a:p>
        </p:txBody>
      </p:sp>
      <p:sp>
        <p:nvSpPr>
          <p:cNvPr id="13" name="TextBox 12">
            <a:extLst>
              <a:ext uri="{FF2B5EF4-FFF2-40B4-BE49-F238E27FC236}">
                <a16:creationId xmlns:a16="http://schemas.microsoft.com/office/drawing/2014/main" id="{5A08760A-FC9E-9BFB-D302-C47ADF5DB769}"/>
              </a:ext>
            </a:extLst>
          </p:cNvPr>
          <p:cNvSpPr txBox="1"/>
          <p:nvPr/>
        </p:nvSpPr>
        <p:spPr>
          <a:xfrm>
            <a:off x="3599026" y="4463142"/>
            <a:ext cx="1568918" cy="307777"/>
          </a:xfrm>
          <a:prstGeom prst="rect">
            <a:avLst/>
          </a:prstGeom>
          <a:noFill/>
        </p:spPr>
        <p:txBody>
          <a:bodyPr wrap="square" rtlCol="0">
            <a:spAutoFit/>
          </a:bodyPr>
          <a:lstStyle/>
          <a:p>
            <a:pPr algn="r"/>
            <a:r>
              <a:rPr lang="en-RS" dirty="0">
                <a:solidFill>
                  <a:schemeClr val="bg1"/>
                </a:solidFill>
              </a:rPr>
              <a:t>3-grams</a:t>
            </a:r>
          </a:p>
        </p:txBody>
      </p:sp>
      <p:cxnSp>
        <p:nvCxnSpPr>
          <p:cNvPr id="15" name="Straight Connector 14">
            <a:extLst>
              <a:ext uri="{FF2B5EF4-FFF2-40B4-BE49-F238E27FC236}">
                <a16:creationId xmlns:a16="http://schemas.microsoft.com/office/drawing/2014/main" id="{F1C02E6C-10C1-6D07-1DB3-A54A48023DD3}"/>
              </a:ext>
            </a:extLst>
          </p:cNvPr>
          <p:cNvCxnSpPr/>
          <p:nvPr/>
        </p:nvCxnSpPr>
        <p:spPr>
          <a:xfrm>
            <a:off x="1145404" y="4005009"/>
            <a:ext cx="323808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A870799-E9B2-350D-A209-93ACAD606FDE}"/>
              </a:ext>
            </a:extLst>
          </p:cNvPr>
          <p:cNvSpPr txBox="1"/>
          <p:nvPr/>
        </p:nvSpPr>
        <p:spPr>
          <a:xfrm>
            <a:off x="1145403" y="3697232"/>
            <a:ext cx="1618677" cy="307777"/>
          </a:xfrm>
          <a:prstGeom prst="rect">
            <a:avLst/>
          </a:prstGeom>
          <a:noFill/>
        </p:spPr>
        <p:txBody>
          <a:bodyPr wrap="square" rtlCol="0">
            <a:spAutoFit/>
          </a:bodyPr>
          <a:lstStyle/>
          <a:p>
            <a:r>
              <a:rPr lang="en-GB" b="1" dirty="0"/>
              <a:t>h</a:t>
            </a:r>
            <a:r>
              <a:rPr lang="en-RS" b="1" dirty="0"/>
              <a:t>vala vam</a:t>
            </a:r>
            <a:r>
              <a:rPr lang="en-RS" dirty="0"/>
              <a:t>: zima</a:t>
            </a:r>
          </a:p>
        </p:txBody>
      </p:sp>
      <p:sp>
        <p:nvSpPr>
          <p:cNvPr id="14" name="TextBox 13">
            <a:extLst>
              <a:ext uri="{FF2B5EF4-FFF2-40B4-BE49-F238E27FC236}">
                <a16:creationId xmlns:a16="http://schemas.microsoft.com/office/drawing/2014/main" id="{E107F91B-1293-88E0-6472-B117F8E8595F}"/>
              </a:ext>
            </a:extLst>
          </p:cNvPr>
          <p:cNvSpPr txBox="1"/>
          <p:nvPr/>
        </p:nvSpPr>
        <p:spPr>
          <a:xfrm>
            <a:off x="1145405" y="2288700"/>
            <a:ext cx="1633237" cy="307777"/>
          </a:xfrm>
          <a:prstGeom prst="rect">
            <a:avLst/>
          </a:prstGeom>
          <a:noFill/>
        </p:spPr>
        <p:txBody>
          <a:bodyPr wrap="square" rtlCol="0">
            <a:spAutoFit/>
          </a:bodyPr>
          <a:lstStyle/>
          <a:p>
            <a:r>
              <a:rPr lang="en-GB" b="1" dirty="0"/>
              <a:t>h</a:t>
            </a:r>
            <a:r>
              <a:rPr lang="en-RS" b="1" dirty="0"/>
              <a:t>vala vam</a:t>
            </a:r>
            <a:r>
              <a:rPr lang="en-RS" dirty="0"/>
              <a:t>: na</a:t>
            </a:r>
          </a:p>
        </p:txBody>
      </p:sp>
      <p:sp>
        <p:nvSpPr>
          <p:cNvPr id="17" name="TextBox 16">
            <a:extLst>
              <a:ext uri="{FF2B5EF4-FFF2-40B4-BE49-F238E27FC236}">
                <a16:creationId xmlns:a16="http://schemas.microsoft.com/office/drawing/2014/main" id="{6FDEF6A6-992B-A1D4-E37D-6084610DA526}"/>
              </a:ext>
            </a:extLst>
          </p:cNvPr>
          <p:cNvSpPr txBox="1"/>
          <p:nvPr/>
        </p:nvSpPr>
        <p:spPr>
          <a:xfrm>
            <a:off x="1145405" y="2618421"/>
            <a:ext cx="1633237" cy="307777"/>
          </a:xfrm>
          <a:prstGeom prst="rect">
            <a:avLst/>
          </a:prstGeom>
          <a:noFill/>
        </p:spPr>
        <p:txBody>
          <a:bodyPr wrap="square" rtlCol="0">
            <a:spAutoFit/>
          </a:bodyPr>
          <a:lstStyle/>
          <a:p>
            <a:r>
              <a:rPr lang="en-GB" b="1" dirty="0"/>
              <a:t>h</a:t>
            </a:r>
            <a:r>
              <a:rPr lang="en-RS" b="1" dirty="0"/>
              <a:t>vala vam</a:t>
            </a:r>
            <a:r>
              <a:rPr lang="en-RS" dirty="0"/>
              <a:t>: što</a:t>
            </a:r>
          </a:p>
        </p:txBody>
      </p:sp>
      <p:grpSp>
        <p:nvGrpSpPr>
          <p:cNvPr id="21" name="Group 20">
            <a:extLst>
              <a:ext uri="{FF2B5EF4-FFF2-40B4-BE49-F238E27FC236}">
                <a16:creationId xmlns:a16="http://schemas.microsoft.com/office/drawing/2014/main" id="{B483382F-439B-1942-7690-14A982C06931}"/>
              </a:ext>
            </a:extLst>
          </p:cNvPr>
          <p:cNvGrpSpPr/>
          <p:nvPr/>
        </p:nvGrpSpPr>
        <p:grpSpPr>
          <a:xfrm>
            <a:off x="5650406" y="3429000"/>
            <a:ext cx="6323798" cy="2156059"/>
            <a:chOff x="5650406" y="3429000"/>
            <a:chExt cx="6323798" cy="2156059"/>
          </a:xfrm>
        </p:grpSpPr>
        <p:sp>
          <p:nvSpPr>
            <p:cNvPr id="18" name="Rounded Rectangular Callout 17">
              <a:extLst>
                <a:ext uri="{FF2B5EF4-FFF2-40B4-BE49-F238E27FC236}">
                  <a16:creationId xmlns:a16="http://schemas.microsoft.com/office/drawing/2014/main" id="{1D27099F-4FBD-8CCC-2235-38AAA7B673D3}"/>
                </a:ext>
              </a:extLst>
            </p:cNvPr>
            <p:cNvSpPr/>
            <p:nvPr/>
          </p:nvSpPr>
          <p:spPr>
            <a:xfrm>
              <a:off x="5650406" y="3429000"/>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9" name="TextBox 18">
              <a:extLst>
                <a:ext uri="{FF2B5EF4-FFF2-40B4-BE49-F238E27FC236}">
                  <a16:creationId xmlns:a16="http://schemas.microsoft.com/office/drawing/2014/main" id="{77FB2431-AA9F-A146-B705-459D893A59A7}"/>
                </a:ext>
              </a:extLst>
            </p:cNvPr>
            <p:cNvSpPr txBox="1"/>
            <p:nvPr/>
          </p:nvSpPr>
          <p:spPr>
            <a:xfrm>
              <a:off x="5756284" y="3970351"/>
              <a:ext cx="5168766" cy="400110"/>
            </a:xfrm>
            <a:prstGeom prst="rect">
              <a:avLst/>
            </a:prstGeom>
            <a:noFill/>
          </p:spPr>
          <p:txBody>
            <a:bodyPr wrap="square" rtlCol="0">
              <a:spAutoFit/>
            </a:bodyPr>
            <a:lstStyle/>
            <a:p>
              <a:r>
                <a:rPr lang="en-RS" sz="2000" dirty="0"/>
                <a:t>Hvala Vam što ste došli na prezentaciju.</a:t>
              </a:r>
            </a:p>
          </p:txBody>
        </p:sp>
        <p:sp>
          <p:nvSpPr>
            <p:cNvPr id="20" name="TextBox 19">
              <a:extLst>
                <a:ext uri="{FF2B5EF4-FFF2-40B4-BE49-F238E27FC236}">
                  <a16:creationId xmlns:a16="http://schemas.microsoft.com/office/drawing/2014/main" id="{D5009011-541C-467D-B001-F79D20D098CC}"/>
                </a:ext>
              </a:extLst>
            </p:cNvPr>
            <p:cNvSpPr txBox="1"/>
            <p:nvPr/>
          </p:nvSpPr>
          <p:spPr>
            <a:xfrm>
              <a:off x="5756284" y="4361568"/>
              <a:ext cx="5168766" cy="338554"/>
            </a:xfrm>
            <a:prstGeom prst="rect">
              <a:avLst/>
            </a:prstGeom>
            <a:noFill/>
          </p:spPr>
          <p:txBody>
            <a:bodyPr wrap="square" rtlCol="0">
              <a:spAutoFit/>
            </a:bodyPr>
            <a:lstStyle/>
            <a:p>
              <a:r>
                <a:rPr lang="en-RS" sz="1200" dirty="0"/>
                <a:t>      </a:t>
              </a:r>
              <a:r>
                <a:rPr lang="en-RS" sz="1600" dirty="0"/>
                <a:t>5         25   100   43    7       54           72</a:t>
              </a:r>
            </a:p>
          </p:txBody>
        </p:sp>
      </p:grpSp>
      <p:sp>
        <p:nvSpPr>
          <p:cNvPr id="8" name="TextBox 7">
            <a:extLst>
              <a:ext uri="{FF2B5EF4-FFF2-40B4-BE49-F238E27FC236}">
                <a16:creationId xmlns:a16="http://schemas.microsoft.com/office/drawing/2014/main" id="{5F02EBA1-54F6-BD99-1B9C-26E9DA3933FE}"/>
              </a:ext>
            </a:extLst>
          </p:cNvPr>
          <p:cNvSpPr txBox="1"/>
          <p:nvPr/>
        </p:nvSpPr>
        <p:spPr>
          <a:xfrm>
            <a:off x="5755214" y="3604899"/>
            <a:ext cx="6114181" cy="400110"/>
          </a:xfrm>
          <a:prstGeom prst="rect">
            <a:avLst/>
          </a:prstGeom>
          <a:noFill/>
        </p:spPr>
        <p:txBody>
          <a:bodyPr wrap="square" rtlCol="0">
            <a:spAutoFit/>
          </a:bodyPr>
          <a:lstStyle/>
          <a:p>
            <a:r>
              <a:rPr lang="en-GB" sz="2000" i="1" dirty="0">
                <a:solidFill>
                  <a:schemeClr val="accent6">
                    <a:lumMod val="75000"/>
                  </a:schemeClr>
                </a:solidFill>
              </a:rPr>
              <a:t>(e</a:t>
            </a:r>
            <a:r>
              <a:rPr lang="en-RS" sz="2000" i="1" dirty="0">
                <a:solidFill>
                  <a:schemeClr val="accent6">
                    <a:lumMod val="75000"/>
                  </a:schemeClr>
                </a:solidFill>
              </a:rPr>
              <a:t>ngl. Thank You for coming to the presentation.)</a:t>
            </a:r>
          </a:p>
        </p:txBody>
      </p:sp>
    </p:spTree>
    <p:extLst>
      <p:ext uri="{BB962C8B-B14F-4D97-AF65-F5344CB8AC3E}">
        <p14:creationId xmlns:p14="http://schemas.microsoft.com/office/powerpoint/2010/main" val="109519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C749CB6-DC38-7B15-28C2-18CE24CC922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a process flow&#10;&#10;Description automatically generated">
            <a:extLst>
              <a:ext uri="{FF2B5EF4-FFF2-40B4-BE49-F238E27FC236}">
                <a16:creationId xmlns:a16="http://schemas.microsoft.com/office/drawing/2014/main" id="{2CF8FBE8-0004-D09B-583E-41128EF2342B}"/>
              </a:ext>
            </a:extLst>
          </p:cNvPr>
          <p:cNvPicPr>
            <a:picLocks noChangeAspect="1"/>
          </p:cNvPicPr>
          <p:nvPr/>
        </p:nvPicPr>
        <p:blipFill>
          <a:blip r:embed="rId3"/>
          <a:stretch>
            <a:fillRect/>
          </a:stretch>
        </p:blipFill>
        <p:spPr>
          <a:xfrm>
            <a:off x="2191203" y="643466"/>
            <a:ext cx="3952451" cy="5566833"/>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C1CC734-ADBB-0487-AD50-0B1D30A3B858}"/>
              </a:ext>
            </a:extLst>
          </p:cNvPr>
          <p:cNvSpPr txBox="1"/>
          <p:nvPr/>
        </p:nvSpPr>
        <p:spPr>
          <a:xfrm>
            <a:off x="8972405" y="3855556"/>
            <a:ext cx="3159412" cy="181227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bg1"/>
                </a:solidFill>
                <a:latin typeface="+mj-lt"/>
                <a:ea typeface="+mj-ea"/>
                <a:cs typeface="+mj-cs"/>
              </a:rPr>
              <a:t>The Transformer</a:t>
            </a:r>
          </a:p>
        </p:txBody>
      </p:sp>
      <p:cxnSp>
        <p:nvCxnSpPr>
          <p:cNvPr id="6" name="Straight Connector 5">
            <a:extLst>
              <a:ext uri="{FF2B5EF4-FFF2-40B4-BE49-F238E27FC236}">
                <a16:creationId xmlns:a16="http://schemas.microsoft.com/office/drawing/2014/main" id="{CC721412-9F4E-7164-8A4F-9E8296769116}"/>
              </a:ext>
            </a:extLst>
          </p:cNvPr>
          <p:cNvCxnSpPr>
            <a:cxnSpLocks/>
          </p:cNvCxnSpPr>
          <p:nvPr/>
        </p:nvCxnSpPr>
        <p:spPr>
          <a:xfrm>
            <a:off x="8637294" y="5804101"/>
            <a:ext cx="349452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B515997-67A0-6671-D09C-A085D19A76C9}"/>
              </a:ext>
            </a:extLst>
          </p:cNvPr>
          <p:cNvSpPr txBox="1"/>
          <p:nvPr/>
        </p:nvSpPr>
        <p:spPr>
          <a:xfrm>
            <a:off x="9329278" y="5869385"/>
            <a:ext cx="2806365" cy="307777"/>
          </a:xfrm>
          <a:prstGeom prst="rect">
            <a:avLst/>
          </a:prstGeom>
          <a:noFill/>
        </p:spPr>
        <p:txBody>
          <a:bodyPr wrap="square" rtlCol="0">
            <a:spAutoFit/>
          </a:bodyPr>
          <a:lstStyle/>
          <a:p>
            <a:pPr algn="r"/>
            <a:r>
              <a:rPr lang="en-GB" dirty="0">
                <a:solidFill>
                  <a:schemeClr val="bg1"/>
                </a:solidFill>
              </a:rPr>
              <a:t>m</a:t>
            </a:r>
            <a:r>
              <a:rPr lang="en-RS" dirty="0">
                <a:solidFill>
                  <a:schemeClr val="bg1"/>
                </a:solidFill>
              </a:rPr>
              <a:t>odel architecture</a:t>
            </a:r>
          </a:p>
        </p:txBody>
      </p:sp>
    </p:spTree>
    <p:extLst>
      <p:ext uri="{BB962C8B-B14F-4D97-AF65-F5344CB8AC3E}">
        <p14:creationId xmlns:p14="http://schemas.microsoft.com/office/powerpoint/2010/main" val="897107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443E3405-794B-DF32-D266-A74F1B9CC79A}"/>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C0749D4-5D79-415F-A4FE-C04AA9FA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8C1EE2C-97A4-4801-8BC8-9D18F259B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102297-6CC7-358E-059F-FB39E4EB7526}"/>
              </a:ext>
            </a:extLst>
          </p:cNvPr>
          <p:cNvSpPr txBox="1"/>
          <p:nvPr/>
        </p:nvSpPr>
        <p:spPr>
          <a:xfrm>
            <a:off x="1141884" y="4772484"/>
            <a:ext cx="6716578" cy="99206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a:solidFill>
                  <a:schemeClr val="tx1"/>
                </a:solidFill>
                <a:latin typeface="+mj-lt"/>
                <a:ea typeface="+mj-ea"/>
                <a:cs typeface="+mj-cs"/>
              </a:rPr>
              <a:t>Generating  text</a:t>
            </a:r>
          </a:p>
        </p:txBody>
      </p:sp>
      <p:pic>
        <p:nvPicPr>
          <p:cNvPr id="16" name="Picture 15" descr="A screenshot of a text box&#10;&#10;Description automatically generated">
            <a:extLst>
              <a:ext uri="{FF2B5EF4-FFF2-40B4-BE49-F238E27FC236}">
                <a16:creationId xmlns:a16="http://schemas.microsoft.com/office/drawing/2014/main" id="{A02728EE-999C-15E6-7E8F-25009CD4F790}"/>
              </a:ext>
            </a:extLst>
          </p:cNvPr>
          <p:cNvPicPr>
            <a:picLocks noChangeAspect="1"/>
          </p:cNvPicPr>
          <p:nvPr/>
        </p:nvPicPr>
        <p:blipFill>
          <a:blip r:embed="rId3"/>
          <a:srcRect r="158" b="-2"/>
          <a:stretch/>
        </p:blipFill>
        <p:spPr>
          <a:xfrm>
            <a:off x="20" y="10"/>
            <a:ext cx="6095980" cy="4777732"/>
          </a:xfrm>
          <a:custGeom>
            <a:avLst/>
            <a:gdLst/>
            <a:ahLst/>
            <a:cxnLst/>
            <a:rect l="l" t="t" r="r" b="b"/>
            <a:pathLst>
              <a:path w="6096000" h="4777742">
                <a:moveTo>
                  <a:pt x="0" y="0"/>
                </a:moveTo>
                <a:lnTo>
                  <a:pt x="6096000" y="0"/>
                </a:lnTo>
                <a:lnTo>
                  <a:pt x="6096000" y="4777742"/>
                </a:lnTo>
                <a:lnTo>
                  <a:pt x="6067110" y="4773054"/>
                </a:lnTo>
                <a:cubicBezTo>
                  <a:pt x="6055069" y="4772257"/>
                  <a:pt x="6042963" y="4771677"/>
                  <a:pt x="6032848" y="4768862"/>
                </a:cubicBezTo>
                <a:cubicBezTo>
                  <a:pt x="6012619" y="4763231"/>
                  <a:pt x="5991471" y="4755713"/>
                  <a:pt x="5975856" y="4751678"/>
                </a:cubicBezTo>
                <a:cubicBezTo>
                  <a:pt x="5946385" y="4744300"/>
                  <a:pt x="5938143" y="4740617"/>
                  <a:pt x="5920410" y="4737737"/>
                </a:cubicBezTo>
                <a:cubicBezTo>
                  <a:pt x="5902677" y="4734858"/>
                  <a:pt x="5883840" y="4734501"/>
                  <a:pt x="5869459" y="4734403"/>
                </a:cubicBezTo>
                <a:cubicBezTo>
                  <a:pt x="5855079" y="4734305"/>
                  <a:pt x="5852140" y="4739700"/>
                  <a:pt x="5834127" y="4737148"/>
                </a:cubicBezTo>
                <a:cubicBezTo>
                  <a:pt x="5804874" y="4729435"/>
                  <a:pt x="5807796" y="4730400"/>
                  <a:pt x="5771966" y="4726150"/>
                </a:cubicBezTo>
                <a:lnTo>
                  <a:pt x="5680977" y="4726617"/>
                </a:lnTo>
                <a:lnTo>
                  <a:pt x="5650557" y="4723904"/>
                </a:lnTo>
                <a:cubicBezTo>
                  <a:pt x="5639802" y="4725929"/>
                  <a:pt x="5629047" y="4714121"/>
                  <a:pt x="5618294" y="4716145"/>
                </a:cubicBezTo>
                <a:lnTo>
                  <a:pt x="5567600" y="4712292"/>
                </a:lnTo>
                <a:cubicBezTo>
                  <a:pt x="5545229" y="4692374"/>
                  <a:pt x="5541151" y="4712551"/>
                  <a:pt x="5525295" y="4707303"/>
                </a:cubicBezTo>
                <a:cubicBezTo>
                  <a:pt x="5498062" y="4696523"/>
                  <a:pt x="5492452" y="4697563"/>
                  <a:pt x="5464966" y="4687718"/>
                </a:cubicBezTo>
                <a:cubicBezTo>
                  <a:pt x="5451160" y="4689453"/>
                  <a:pt x="5436112" y="4684365"/>
                  <a:pt x="5422637" y="4687843"/>
                </a:cubicBezTo>
                <a:lnTo>
                  <a:pt x="5385596" y="4686184"/>
                </a:lnTo>
                <a:lnTo>
                  <a:pt x="5347417" y="4690023"/>
                </a:lnTo>
                <a:lnTo>
                  <a:pt x="5307450" y="4701204"/>
                </a:lnTo>
                <a:cubicBezTo>
                  <a:pt x="5291923" y="4701949"/>
                  <a:pt x="5275426" y="4700974"/>
                  <a:pt x="5257509" y="4697243"/>
                </a:cubicBezTo>
                <a:cubicBezTo>
                  <a:pt x="5243483" y="4695263"/>
                  <a:pt x="5222121" y="4694006"/>
                  <a:pt x="5205681" y="4681108"/>
                </a:cubicBezTo>
                <a:cubicBezTo>
                  <a:pt x="5189241" y="4668210"/>
                  <a:pt x="5066582" y="4656956"/>
                  <a:pt x="5066665" y="4656732"/>
                </a:cubicBezTo>
                <a:cubicBezTo>
                  <a:pt x="5036013" y="4653433"/>
                  <a:pt x="5037516" y="4666066"/>
                  <a:pt x="5021767" y="4667463"/>
                </a:cubicBezTo>
                <a:cubicBezTo>
                  <a:pt x="5006018" y="4668859"/>
                  <a:pt x="4997883" y="4663456"/>
                  <a:pt x="4972175" y="4665113"/>
                </a:cubicBezTo>
                <a:cubicBezTo>
                  <a:pt x="4946467" y="4666771"/>
                  <a:pt x="4895264" y="4676890"/>
                  <a:pt x="4867522" y="4677409"/>
                </a:cubicBezTo>
                <a:cubicBezTo>
                  <a:pt x="4847198" y="4677652"/>
                  <a:pt x="4846533" y="4665718"/>
                  <a:pt x="4824459" y="4661311"/>
                </a:cubicBezTo>
                <a:cubicBezTo>
                  <a:pt x="4802946" y="4676275"/>
                  <a:pt x="4746723" y="4640980"/>
                  <a:pt x="4748119" y="4662282"/>
                </a:cubicBezTo>
                <a:cubicBezTo>
                  <a:pt x="4696376" y="4649495"/>
                  <a:pt x="4704934" y="4651568"/>
                  <a:pt x="4681435" y="4656529"/>
                </a:cubicBezTo>
                <a:lnTo>
                  <a:pt x="4655641" y="4662947"/>
                </a:lnTo>
                <a:lnTo>
                  <a:pt x="4568774" y="4659157"/>
                </a:lnTo>
                <a:lnTo>
                  <a:pt x="4561567" y="4664296"/>
                </a:lnTo>
                <a:lnTo>
                  <a:pt x="4544039" y="4665425"/>
                </a:lnTo>
                <a:lnTo>
                  <a:pt x="4537547" y="4666124"/>
                </a:lnTo>
                <a:lnTo>
                  <a:pt x="4533521" y="4663656"/>
                </a:lnTo>
                <a:cubicBezTo>
                  <a:pt x="4531131" y="4662547"/>
                  <a:pt x="4529356" y="4662473"/>
                  <a:pt x="4528079" y="4664277"/>
                </a:cubicBezTo>
                <a:cubicBezTo>
                  <a:pt x="4527877" y="4665254"/>
                  <a:pt x="4527677" y="4666231"/>
                  <a:pt x="4527476" y="4667208"/>
                </a:cubicBezTo>
                <a:lnTo>
                  <a:pt x="4493203" y="4670897"/>
                </a:lnTo>
                <a:lnTo>
                  <a:pt x="4246811" y="4676399"/>
                </a:lnTo>
                <a:cubicBezTo>
                  <a:pt x="4137387" y="4710859"/>
                  <a:pt x="4001444" y="4666072"/>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pic>
        <p:nvPicPr>
          <p:cNvPr id="8" name="Picture 7" descr="A page of a book&#10;&#10;Description automatically generated">
            <a:extLst>
              <a:ext uri="{FF2B5EF4-FFF2-40B4-BE49-F238E27FC236}">
                <a16:creationId xmlns:a16="http://schemas.microsoft.com/office/drawing/2014/main" id="{C1C1BDB8-2EB0-B983-D71F-1159F203EC28}"/>
              </a:ext>
            </a:extLst>
          </p:cNvPr>
          <p:cNvPicPr>
            <a:picLocks noChangeAspect="1"/>
          </p:cNvPicPr>
          <p:nvPr/>
        </p:nvPicPr>
        <p:blipFill>
          <a:blip r:embed="rId4"/>
          <a:srcRect l="3011" r="6758" b="-2"/>
          <a:stretch/>
        </p:blipFill>
        <p:spPr>
          <a:xfrm>
            <a:off x="6096000" y="15322"/>
            <a:ext cx="6096000" cy="5455552"/>
          </a:xfrm>
          <a:custGeom>
            <a:avLst/>
            <a:gdLst/>
            <a:ahLst/>
            <a:cxnLst/>
            <a:rect l="l" t="t" r="r" b="b"/>
            <a:pathLst>
              <a:path w="6096000" h="5455552">
                <a:moveTo>
                  <a:pt x="0" y="0"/>
                </a:moveTo>
                <a:lnTo>
                  <a:pt x="8632" y="2126"/>
                </a:lnTo>
                <a:cubicBezTo>
                  <a:pt x="71597" y="8644"/>
                  <a:pt x="52747" y="11892"/>
                  <a:pt x="102111" y="11566"/>
                </a:cubicBezTo>
                <a:cubicBezTo>
                  <a:pt x="107032" y="11203"/>
                  <a:pt x="116450" y="20386"/>
                  <a:pt x="135511" y="18109"/>
                </a:cubicBezTo>
                <a:cubicBezTo>
                  <a:pt x="165681" y="22040"/>
                  <a:pt x="149025" y="33094"/>
                  <a:pt x="187668" y="36734"/>
                </a:cubicBezTo>
                <a:cubicBezTo>
                  <a:pt x="184095" y="40156"/>
                  <a:pt x="221954" y="38461"/>
                  <a:pt x="225602" y="50611"/>
                </a:cubicBezTo>
                <a:cubicBezTo>
                  <a:pt x="242020" y="54481"/>
                  <a:pt x="267241" y="57744"/>
                  <a:pt x="286175" y="59952"/>
                </a:cubicBezTo>
                <a:cubicBezTo>
                  <a:pt x="314543" y="65902"/>
                  <a:pt x="328665" y="72319"/>
                  <a:pt x="332857" y="76558"/>
                </a:cubicBezTo>
                <a:cubicBezTo>
                  <a:pt x="361257" y="83289"/>
                  <a:pt x="358186" y="84500"/>
                  <a:pt x="395478" y="98782"/>
                </a:cubicBezTo>
                <a:cubicBezTo>
                  <a:pt x="417363" y="93652"/>
                  <a:pt x="436168" y="104748"/>
                  <a:pt x="445328" y="114882"/>
                </a:cubicBezTo>
                <a:cubicBezTo>
                  <a:pt x="470101" y="124482"/>
                  <a:pt x="523910" y="147405"/>
                  <a:pt x="559300" y="150440"/>
                </a:cubicBezTo>
                <a:cubicBezTo>
                  <a:pt x="613422" y="149710"/>
                  <a:pt x="598278" y="160982"/>
                  <a:pt x="622357" y="169552"/>
                </a:cubicBezTo>
                <a:cubicBezTo>
                  <a:pt x="641101" y="180205"/>
                  <a:pt x="638493" y="171007"/>
                  <a:pt x="658054" y="184474"/>
                </a:cubicBezTo>
                <a:lnTo>
                  <a:pt x="694284" y="200095"/>
                </a:lnTo>
                <a:lnTo>
                  <a:pt x="737979" y="224556"/>
                </a:lnTo>
                <a:lnTo>
                  <a:pt x="747981" y="231280"/>
                </a:lnTo>
                <a:cubicBezTo>
                  <a:pt x="753111" y="231304"/>
                  <a:pt x="756366" y="231723"/>
                  <a:pt x="758445" y="232460"/>
                </a:cubicBezTo>
                <a:cubicBezTo>
                  <a:pt x="758496" y="232559"/>
                  <a:pt x="758549" y="232658"/>
                  <a:pt x="758600" y="232757"/>
                </a:cubicBezTo>
                <a:lnTo>
                  <a:pt x="773364" y="235718"/>
                </a:lnTo>
                <a:cubicBezTo>
                  <a:pt x="790479" y="236082"/>
                  <a:pt x="824818" y="262048"/>
                  <a:pt x="841072" y="261356"/>
                </a:cubicBezTo>
                <a:cubicBezTo>
                  <a:pt x="848247" y="277811"/>
                  <a:pt x="845053" y="250444"/>
                  <a:pt x="872404" y="265382"/>
                </a:cubicBezTo>
                <a:cubicBezTo>
                  <a:pt x="884596" y="267374"/>
                  <a:pt x="889722" y="269394"/>
                  <a:pt x="899938" y="270925"/>
                </a:cubicBezTo>
                <a:cubicBezTo>
                  <a:pt x="900079" y="271345"/>
                  <a:pt x="933560" y="274145"/>
                  <a:pt x="933701" y="274565"/>
                </a:cubicBezTo>
                <a:lnTo>
                  <a:pt x="958104" y="278658"/>
                </a:lnTo>
                <a:lnTo>
                  <a:pt x="963678" y="280729"/>
                </a:lnTo>
                <a:lnTo>
                  <a:pt x="996167" y="277529"/>
                </a:lnTo>
                <a:lnTo>
                  <a:pt x="1012387" y="277350"/>
                </a:lnTo>
                <a:lnTo>
                  <a:pt x="1018139" y="274257"/>
                </a:lnTo>
                <a:cubicBezTo>
                  <a:pt x="1023705" y="272608"/>
                  <a:pt x="1030840" y="272419"/>
                  <a:pt x="1041488" y="275538"/>
                </a:cubicBezTo>
                <a:lnTo>
                  <a:pt x="1043729" y="276831"/>
                </a:lnTo>
                <a:lnTo>
                  <a:pt x="1076532" y="271239"/>
                </a:lnTo>
                <a:cubicBezTo>
                  <a:pt x="1083544" y="269462"/>
                  <a:pt x="1111552" y="278849"/>
                  <a:pt x="1117458" y="275294"/>
                </a:cubicBezTo>
                <a:cubicBezTo>
                  <a:pt x="1173364" y="280135"/>
                  <a:pt x="1207569" y="263603"/>
                  <a:pt x="1275827" y="275029"/>
                </a:cubicBezTo>
                <a:cubicBezTo>
                  <a:pt x="1321519" y="279616"/>
                  <a:pt x="1347196" y="279519"/>
                  <a:pt x="1376683" y="283128"/>
                </a:cubicBezTo>
                <a:cubicBezTo>
                  <a:pt x="1406170" y="286737"/>
                  <a:pt x="1433752" y="293140"/>
                  <a:pt x="1452749" y="296685"/>
                </a:cubicBezTo>
                <a:cubicBezTo>
                  <a:pt x="1471746" y="300230"/>
                  <a:pt x="1466619" y="301895"/>
                  <a:pt x="1490664" y="304401"/>
                </a:cubicBezTo>
                <a:cubicBezTo>
                  <a:pt x="1514709" y="306907"/>
                  <a:pt x="1573675" y="305000"/>
                  <a:pt x="1597021" y="311721"/>
                </a:cubicBezTo>
                <a:cubicBezTo>
                  <a:pt x="1622238" y="311037"/>
                  <a:pt x="1625537" y="322069"/>
                  <a:pt x="1639314" y="320753"/>
                </a:cubicBezTo>
                <a:cubicBezTo>
                  <a:pt x="1710549" y="337224"/>
                  <a:pt x="1769892" y="334296"/>
                  <a:pt x="1856583" y="331628"/>
                </a:cubicBezTo>
                <a:cubicBezTo>
                  <a:pt x="1913730" y="336509"/>
                  <a:pt x="1912698" y="339285"/>
                  <a:pt x="1937745" y="342098"/>
                </a:cubicBezTo>
                <a:cubicBezTo>
                  <a:pt x="1945390" y="344925"/>
                  <a:pt x="1949181" y="335092"/>
                  <a:pt x="1956068" y="338984"/>
                </a:cubicBezTo>
                <a:lnTo>
                  <a:pt x="1991434" y="344183"/>
                </a:lnTo>
                <a:lnTo>
                  <a:pt x="2017399" y="354323"/>
                </a:lnTo>
                <a:lnTo>
                  <a:pt x="2041804" y="360756"/>
                </a:lnTo>
                <a:lnTo>
                  <a:pt x="2071138" y="363487"/>
                </a:lnTo>
                <a:cubicBezTo>
                  <a:pt x="2080124" y="365903"/>
                  <a:pt x="2080713" y="373697"/>
                  <a:pt x="2092557" y="373570"/>
                </a:cubicBezTo>
                <a:cubicBezTo>
                  <a:pt x="2128517" y="378742"/>
                  <a:pt x="2193287" y="383225"/>
                  <a:pt x="2242182" y="388922"/>
                </a:cubicBezTo>
                <a:cubicBezTo>
                  <a:pt x="2266404" y="385527"/>
                  <a:pt x="2301142" y="392029"/>
                  <a:pt x="2311187" y="401718"/>
                </a:cubicBezTo>
                <a:cubicBezTo>
                  <a:pt x="2323182" y="404413"/>
                  <a:pt x="2352098" y="404462"/>
                  <a:pt x="2363765" y="402554"/>
                </a:cubicBezTo>
                <a:cubicBezTo>
                  <a:pt x="2374121" y="402833"/>
                  <a:pt x="2375999" y="406521"/>
                  <a:pt x="2389759" y="407955"/>
                </a:cubicBezTo>
                <a:cubicBezTo>
                  <a:pt x="2404778" y="411334"/>
                  <a:pt x="2437354" y="427346"/>
                  <a:pt x="2451497" y="432353"/>
                </a:cubicBezTo>
                <a:cubicBezTo>
                  <a:pt x="2465640" y="437360"/>
                  <a:pt x="2451256" y="432175"/>
                  <a:pt x="2474615" y="437995"/>
                </a:cubicBezTo>
                <a:cubicBezTo>
                  <a:pt x="2482949" y="439979"/>
                  <a:pt x="2481204" y="447714"/>
                  <a:pt x="2499122" y="451403"/>
                </a:cubicBezTo>
                <a:cubicBezTo>
                  <a:pt x="2517041" y="455093"/>
                  <a:pt x="2557176" y="459358"/>
                  <a:pt x="2582126" y="460132"/>
                </a:cubicBezTo>
                <a:cubicBezTo>
                  <a:pt x="2610000" y="447613"/>
                  <a:pt x="2600233" y="464657"/>
                  <a:pt x="2651203" y="448902"/>
                </a:cubicBezTo>
                <a:cubicBezTo>
                  <a:pt x="2652514" y="450917"/>
                  <a:pt x="2673343" y="450050"/>
                  <a:pt x="2694692" y="451398"/>
                </a:cubicBezTo>
                <a:cubicBezTo>
                  <a:pt x="2716041" y="452746"/>
                  <a:pt x="2761501" y="464041"/>
                  <a:pt x="2779298" y="456988"/>
                </a:cubicBezTo>
                <a:lnTo>
                  <a:pt x="2936306" y="456249"/>
                </a:lnTo>
                <a:lnTo>
                  <a:pt x="3026435" y="468085"/>
                </a:lnTo>
                <a:cubicBezTo>
                  <a:pt x="3057775" y="469980"/>
                  <a:pt x="3063039" y="478620"/>
                  <a:pt x="3083171" y="475230"/>
                </a:cubicBezTo>
                <a:cubicBezTo>
                  <a:pt x="3117108" y="477415"/>
                  <a:pt x="3095622" y="493457"/>
                  <a:pt x="3134778" y="480540"/>
                </a:cubicBezTo>
                <a:cubicBezTo>
                  <a:pt x="3124076" y="494276"/>
                  <a:pt x="3153178" y="476814"/>
                  <a:pt x="3173314" y="487873"/>
                </a:cubicBezTo>
                <a:cubicBezTo>
                  <a:pt x="3201556" y="479719"/>
                  <a:pt x="3230591" y="489990"/>
                  <a:pt x="3247734" y="491186"/>
                </a:cubicBezTo>
                <a:cubicBezTo>
                  <a:pt x="3264877" y="492382"/>
                  <a:pt x="3251612" y="496143"/>
                  <a:pt x="3276172" y="495050"/>
                </a:cubicBezTo>
                <a:lnTo>
                  <a:pt x="3310856" y="500586"/>
                </a:lnTo>
                <a:cubicBezTo>
                  <a:pt x="3309045" y="496015"/>
                  <a:pt x="3314063" y="497362"/>
                  <a:pt x="3327824" y="498077"/>
                </a:cubicBezTo>
                <a:lnTo>
                  <a:pt x="3364782" y="494003"/>
                </a:lnTo>
                <a:lnTo>
                  <a:pt x="3390144" y="498112"/>
                </a:lnTo>
                <a:cubicBezTo>
                  <a:pt x="3393544" y="497973"/>
                  <a:pt x="3417720" y="493499"/>
                  <a:pt x="3417235" y="489988"/>
                </a:cubicBezTo>
                <a:cubicBezTo>
                  <a:pt x="3443685" y="504716"/>
                  <a:pt x="3446332" y="495464"/>
                  <a:pt x="3473455" y="491710"/>
                </a:cubicBezTo>
                <a:cubicBezTo>
                  <a:pt x="3496710" y="493093"/>
                  <a:pt x="3476665" y="493558"/>
                  <a:pt x="3532861" y="495298"/>
                </a:cubicBezTo>
                <a:cubicBezTo>
                  <a:pt x="3554737" y="511467"/>
                  <a:pt x="3539011" y="483579"/>
                  <a:pt x="3581951" y="506221"/>
                </a:cubicBezTo>
                <a:cubicBezTo>
                  <a:pt x="3584053" y="504456"/>
                  <a:pt x="3610563" y="506075"/>
                  <a:pt x="3624438" y="507850"/>
                </a:cubicBezTo>
                <a:cubicBezTo>
                  <a:pt x="3638313" y="509625"/>
                  <a:pt x="3650849" y="507462"/>
                  <a:pt x="3665204" y="516874"/>
                </a:cubicBezTo>
                <a:cubicBezTo>
                  <a:pt x="3675692" y="519769"/>
                  <a:pt x="3656949" y="515532"/>
                  <a:pt x="3689747" y="520459"/>
                </a:cubicBezTo>
                <a:cubicBezTo>
                  <a:pt x="3722545" y="525386"/>
                  <a:pt x="3829449" y="542068"/>
                  <a:pt x="3861993" y="546434"/>
                </a:cubicBezTo>
                <a:cubicBezTo>
                  <a:pt x="3894537" y="550800"/>
                  <a:pt x="3871648" y="553364"/>
                  <a:pt x="3885009" y="553797"/>
                </a:cubicBezTo>
                <a:cubicBezTo>
                  <a:pt x="3898370" y="554230"/>
                  <a:pt x="3927139" y="547164"/>
                  <a:pt x="3942159" y="549034"/>
                </a:cubicBezTo>
                <a:cubicBezTo>
                  <a:pt x="3961015" y="550940"/>
                  <a:pt x="3963811" y="558241"/>
                  <a:pt x="3975129" y="557872"/>
                </a:cubicBezTo>
                <a:cubicBezTo>
                  <a:pt x="3985593" y="547655"/>
                  <a:pt x="3996704" y="547768"/>
                  <a:pt x="4014830" y="553964"/>
                </a:cubicBezTo>
                <a:cubicBezTo>
                  <a:pt x="4048643" y="556748"/>
                  <a:pt x="4048670" y="546238"/>
                  <a:pt x="4081323" y="547753"/>
                </a:cubicBezTo>
                <a:cubicBezTo>
                  <a:pt x="4095652" y="547174"/>
                  <a:pt x="4103318" y="550468"/>
                  <a:pt x="4127224" y="547194"/>
                </a:cubicBezTo>
                <a:cubicBezTo>
                  <a:pt x="4144245" y="547892"/>
                  <a:pt x="4178444" y="549648"/>
                  <a:pt x="4201489" y="539366"/>
                </a:cubicBezTo>
                <a:cubicBezTo>
                  <a:pt x="4226484" y="538057"/>
                  <a:pt x="4208332" y="537593"/>
                  <a:pt x="4235612" y="540183"/>
                </a:cubicBezTo>
                <a:cubicBezTo>
                  <a:pt x="4268938" y="540701"/>
                  <a:pt x="4282810" y="534470"/>
                  <a:pt x="4302068" y="535952"/>
                </a:cubicBezTo>
                <a:cubicBezTo>
                  <a:pt x="4314608" y="531697"/>
                  <a:pt x="4300406" y="536768"/>
                  <a:pt x="4348604" y="531427"/>
                </a:cubicBezTo>
                <a:cubicBezTo>
                  <a:pt x="4367706" y="540886"/>
                  <a:pt x="4384046" y="527950"/>
                  <a:pt x="4400391" y="529988"/>
                </a:cubicBezTo>
                <a:cubicBezTo>
                  <a:pt x="4426313" y="528954"/>
                  <a:pt x="4490025" y="529067"/>
                  <a:pt x="4513659" y="527603"/>
                </a:cubicBezTo>
                <a:cubicBezTo>
                  <a:pt x="4537293" y="526139"/>
                  <a:pt x="4512137" y="523958"/>
                  <a:pt x="4542198" y="521206"/>
                </a:cubicBezTo>
                <a:cubicBezTo>
                  <a:pt x="4597566" y="533455"/>
                  <a:pt x="4628464" y="511410"/>
                  <a:pt x="4684502" y="508712"/>
                </a:cubicBezTo>
                <a:cubicBezTo>
                  <a:pt x="4718519" y="491640"/>
                  <a:pt x="4742626" y="509374"/>
                  <a:pt x="4779821" y="496309"/>
                </a:cubicBezTo>
                <a:cubicBezTo>
                  <a:pt x="4804992" y="492314"/>
                  <a:pt x="4808648" y="496131"/>
                  <a:pt x="4822825" y="494266"/>
                </a:cubicBezTo>
                <a:cubicBezTo>
                  <a:pt x="4837002" y="492401"/>
                  <a:pt x="4852992" y="487905"/>
                  <a:pt x="4864884" y="485118"/>
                </a:cubicBezTo>
                <a:cubicBezTo>
                  <a:pt x="4871249" y="488756"/>
                  <a:pt x="4920720" y="482346"/>
                  <a:pt x="4919578" y="477542"/>
                </a:cubicBezTo>
                <a:cubicBezTo>
                  <a:pt x="4926928" y="479188"/>
                  <a:pt x="4947247" y="485560"/>
                  <a:pt x="4949541" y="477954"/>
                </a:cubicBezTo>
                <a:cubicBezTo>
                  <a:pt x="4987069" y="477873"/>
                  <a:pt x="5008152" y="476806"/>
                  <a:pt x="5040980" y="486944"/>
                </a:cubicBezTo>
                <a:cubicBezTo>
                  <a:pt x="5064311" y="490721"/>
                  <a:pt x="5048016" y="488694"/>
                  <a:pt x="5062537" y="491091"/>
                </a:cubicBezTo>
                <a:cubicBezTo>
                  <a:pt x="5077058" y="493488"/>
                  <a:pt x="5101248" y="489194"/>
                  <a:pt x="5124930" y="488624"/>
                </a:cubicBezTo>
                <a:cubicBezTo>
                  <a:pt x="5148941" y="488756"/>
                  <a:pt x="5176916" y="492838"/>
                  <a:pt x="5194697" y="494266"/>
                </a:cubicBezTo>
                <a:cubicBezTo>
                  <a:pt x="5212478" y="495694"/>
                  <a:pt x="5216720" y="495351"/>
                  <a:pt x="5231615" y="497193"/>
                </a:cubicBezTo>
                <a:cubicBezTo>
                  <a:pt x="5256471" y="493743"/>
                  <a:pt x="5277358" y="495561"/>
                  <a:pt x="5295973" y="502936"/>
                </a:cubicBezTo>
                <a:cubicBezTo>
                  <a:pt x="5310458" y="504829"/>
                  <a:pt x="5303034" y="509138"/>
                  <a:pt x="5313760" y="510935"/>
                </a:cubicBezTo>
                <a:cubicBezTo>
                  <a:pt x="5324486" y="512732"/>
                  <a:pt x="5331325" y="504608"/>
                  <a:pt x="5360330" y="506574"/>
                </a:cubicBezTo>
                <a:cubicBezTo>
                  <a:pt x="5370649" y="506971"/>
                  <a:pt x="5370304" y="514592"/>
                  <a:pt x="5392341" y="515697"/>
                </a:cubicBezTo>
                <a:cubicBezTo>
                  <a:pt x="5414378" y="516802"/>
                  <a:pt x="5502983" y="521559"/>
                  <a:pt x="5535415" y="522731"/>
                </a:cubicBezTo>
                <a:cubicBezTo>
                  <a:pt x="5567847" y="523903"/>
                  <a:pt x="5554717" y="520685"/>
                  <a:pt x="5570264" y="520350"/>
                </a:cubicBezTo>
                <a:cubicBezTo>
                  <a:pt x="5585811" y="520015"/>
                  <a:pt x="5604204" y="511612"/>
                  <a:pt x="5628698" y="520719"/>
                </a:cubicBezTo>
                <a:cubicBezTo>
                  <a:pt x="5647020" y="515874"/>
                  <a:pt x="5647491" y="526993"/>
                  <a:pt x="5667807" y="529861"/>
                </a:cubicBezTo>
                <a:cubicBezTo>
                  <a:pt x="5679016" y="533919"/>
                  <a:pt x="5693046" y="532742"/>
                  <a:pt x="5702300" y="535541"/>
                </a:cubicBezTo>
                <a:cubicBezTo>
                  <a:pt x="5711554" y="538340"/>
                  <a:pt x="5718870" y="538844"/>
                  <a:pt x="5725716" y="541891"/>
                </a:cubicBezTo>
                <a:cubicBezTo>
                  <a:pt x="5732562" y="544938"/>
                  <a:pt x="5734643" y="551045"/>
                  <a:pt x="5743374" y="553823"/>
                </a:cubicBezTo>
                <a:cubicBezTo>
                  <a:pt x="5752105" y="556601"/>
                  <a:pt x="5765759" y="561491"/>
                  <a:pt x="5775722" y="563322"/>
                </a:cubicBezTo>
                <a:cubicBezTo>
                  <a:pt x="5785685" y="565153"/>
                  <a:pt x="5784173" y="562319"/>
                  <a:pt x="5803154" y="564811"/>
                </a:cubicBezTo>
                <a:cubicBezTo>
                  <a:pt x="5834093" y="570132"/>
                  <a:pt x="5861956" y="573987"/>
                  <a:pt x="5896753" y="573511"/>
                </a:cubicBezTo>
                <a:cubicBezTo>
                  <a:pt x="5903276" y="583218"/>
                  <a:pt x="5913663" y="578812"/>
                  <a:pt x="5927554" y="573675"/>
                </a:cubicBezTo>
                <a:cubicBezTo>
                  <a:pt x="5953522" y="580755"/>
                  <a:pt x="5997380" y="586240"/>
                  <a:pt x="6041802" y="602069"/>
                </a:cubicBezTo>
                <a:cubicBezTo>
                  <a:pt x="6060710" y="611771"/>
                  <a:pt x="6064884" y="613437"/>
                  <a:pt x="6078434" y="616108"/>
                </a:cubicBezTo>
                <a:lnTo>
                  <a:pt x="6096000" y="619448"/>
                </a:lnTo>
                <a:lnTo>
                  <a:pt x="6096000" y="5455552"/>
                </a:lnTo>
                <a:lnTo>
                  <a:pt x="6069997" y="5451207"/>
                </a:lnTo>
                <a:cubicBezTo>
                  <a:pt x="6053823" y="5455294"/>
                  <a:pt x="6044686" y="5455132"/>
                  <a:pt x="6037984" y="5444964"/>
                </a:cubicBezTo>
                <a:cubicBezTo>
                  <a:pt x="5998377" y="5442843"/>
                  <a:pt x="5957550" y="5417208"/>
                  <a:pt x="5932185" y="5429303"/>
                </a:cubicBezTo>
                <a:cubicBezTo>
                  <a:pt x="5933795" y="5407890"/>
                  <a:pt x="5919598" y="5415926"/>
                  <a:pt x="5891978" y="5410773"/>
                </a:cubicBezTo>
                <a:cubicBezTo>
                  <a:pt x="5872223" y="5404775"/>
                  <a:pt x="5829555" y="5392164"/>
                  <a:pt x="5813654" y="5386399"/>
                </a:cubicBezTo>
                <a:cubicBezTo>
                  <a:pt x="5797753" y="5380634"/>
                  <a:pt x="5785570" y="5384842"/>
                  <a:pt x="5769613" y="5379294"/>
                </a:cubicBezTo>
                <a:cubicBezTo>
                  <a:pt x="5776777" y="5360980"/>
                  <a:pt x="5681621" y="5373475"/>
                  <a:pt x="5717914" y="5360029"/>
                </a:cubicBezTo>
                <a:cubicBezTo>
                  <a:pt x="5690732" y="5349118"/>
                  <a:pt x="5700727" y="5354575"/>
                  <a:pt x="5686355" y="5359511"/>
                </a:cubicBezTo>
                <a:cubicBezTo>
                  <a:pt x="5652173" y="5354756"/>
                  <a:pt x="5649150" y="5353330"/>
                  <a:pt x="5609707" y="5357833"/>
                </a:cubicBezTo>
                <a:cubicBezTo>
                  <a:pt x="5592195" y="5357127"/>
                  <a:pt x="5585993" y="5354659"/>
                  <a:pt x="5570413" y="5353209"/>
                </a:cubicBezTo>
                <a:cubicBezTo>
                  <a:pt x="5554833" y="5351759"/>
                  <a:pt x="5546238" y="5352814"/>
                  <a:pt x="5516227" y="5349136"/>
                </a:cubicBezTo>
                <a:cubicBezTo>
                  <a:pt x="5492490" y="5344525"/>
                  <a:pt x="5475257" y="5345814"/>
                  <a:pt x="5456088" y="5343158"/>
                </a:cubicBezTo>
                <a:cubicBezTo>
                  <a:pt x="5436918" y="5340503"/>
                  <a:pt x="5425237" y="5336331"/>
                  <a:pt x="5401214" y="5333202"/>
                </a:cubicBezTo>
                <a:cubicBezTo>
                  <a:pt x="5380590" y="5324458"/>
                  <a:pt x="5302803" y="5345416"/>
                  <a:pt x="5287223" y="5319212"/>
                </a:cubicBezTo>
                <a:cubicBezTo>
                  <a:pt x="5230819" y="5324494"/>
                  <a:pt x="5214860" y="5313910"/>
                  <a:pt x="5168498" y="5309267"/>
                </a:cubicBezTo>
                <a:cubicBezTo>
                  <a:pt x="5123665" y="5304413"/>
                  <a:pt x="5118021" y="5307363"/>
                  <a:pt x="5071189" y="5294765"/>
                </a:cubicBezTo>
                <a:cubicBezTo>
                  <a:pt x="5034607" y="5282205"/>
                  <a:pt x="5014978" y="5278240"/>
                  <a:pt x="4972297" y="5275521"/>
                </a:cubicBezTo>
                <a:cubicBezTo>
                  <a:pt x="4969126" y="5282935"/>
                  <a:pt x="4918210" y="5268072"/>
                  <a:pt x="4909975" y="5265882"/>
                </a:cubicBezTo>
                <a:cubicBezTo>
                  <a:pt x="4910918" y="5270758"/>
                  <a:pt x="4884027" y="5272900"/>
                  <a:pt x="4877057" y="5268795"/>
                </a:cubicBezTo>
                <a:cubicBezTo>
                  <a:pt x="4815399" y="5271659"/>
                  <a:pt x="4796579" y="5290311"/>
                  <a:pt x="4750368" y="5280515"/>
                </a:cubicBezTo>
                <a:cubicBezTo>
                  <a:pt x="4714297" y="5280446"/>
                  <a:pt x="4716019" y="5289985"/>
                  <a:pt x="4664197" y="5289876"/>
                </a:cubicBezTo>
                <a:cubicBezTo>
                  <a:pt x="4642396" y="5294034"/>
                  <a:pt x="4648926" y="5285802"/>
                  <a:pt x="4621801" y="5286109"/>
                </a:cubicBezTo>
                <a:cubicBezTo>
                  <a:pt x="4587181" y="5303707"/>
                  <a:pt x="4550367" y="5292240"/>
                  <a:pt x="4501450" y="5291718"/>
                </a:cubicBezTo>
                <a:cubicBezTo>
                  <a:pt x="4441618" y="5290413"/>
                  <a:pt x="4391602" y="5297669"/>
                  <a:pt x="4339538" y="5289896"/>
                </a:cubicBezTo>
                <a:cubicBezTo>
                  <a:pt x="4320399" y="5296143"/>
                  <a:pt x="4294824" y="5304547"/>
                  <a:pt x="4273798" y="5293687"/>
                </a:cubicBezTo>
                <a:cubicBezTo>
                  <a:pt x="4218595" y="5295417"/>
                  <a:pt x="4225039" y="5300366"/>
                  <a:pt x="4204001" y="5294046"/>
                </a:cubicBezTo>
                <a:cubicBezTo>
                  <a:pt x="4162118" y="5296469"/>
                  <a:pt x="4168874" y="5290927"/>
                  <a:pt x="4131013" y="5287923"/>
                </a:cubicBezTo>
                <a:cubicBezTo>
                  <a:pt x="4100184" y="5283304"/>
                  <a:pt x="4115521" y="5283729"/>
                  <a:pt x="4087000" y="5283169"/>
                </a:cubicBezTo>
                <a:cubicBezTo>
                  <a:pt x="4060034" y="5291706"/>
                  <a:pt x="4041568" y="5281154"/>
                  <a:pt x="4034328" y="5278941"/>
                </a:cubicBezTo>
                <a:cubicBezTo>
                  <a:pt x="4008845" y="5280382"/>
                  <a:pt x="3971113" y="5268624"/>
                  <a:pt x="3975385" y="5283804"/>
                </a:cubicBezTo>
                <a:cubicBezTo>
                  <a:pt x="3939593" y="5263231"/>
                  <a:pt x="3940927" y="5284115"/>
                  <a:pt x="3902682" y="5278816"/>
                </a:cubicBezTo>
                <a:cubicBezTo>
                  <a:pt x="3882526" y="5271283"/>
                  <a:pt x="3856417" y="5267233"/>
                  <a:pt x="3843763" y="5276642"/>
                </a:cubicBezTo>
                <a:cubicBezTo>
                  <a:pt x="3766863" y="5264696"/>
                  <a:pt x="3813381" y="5261088"/>
                  <a:pt x="3734981" y="5248544"/>
                </a:cubicBezTo>
                <a:cubicBezTo>
                  <a:pt x="3694311" y="5242227"/>
                  <a:pt x="3633976" y="5239795"/>
                  <a:pt x="3602355" y="5230777"/>
                </a:cubicBezTo>
                <a:cubicBezTo>
                  <a:pt x="3570735" y="5221759"/>
                  <a:pt x="3562983" y="5225833"/>
                  <a:pt x="3538517" y="5219315"/>
                </a:cubicBezTo>
                <a:cubicBezTo>
                  <a:pt x="3514052" y="5212798"/>
                  <a:pt x="3482747" y="5212305"/>
                  <a:pt x="3463058" y="5208965"/>
                </a:cubicBezTo>
                <a:cubicBezTo>
                  <a:pt x="3443369" y="5205624"/>
                  <a:pt x="3422900" y="5197673"/>
                  <a:pt x="3420380" y="5199276"/>
                </a:cubicBezTo>
                <a:cubicBezTo>
                  <a:pt x="3380714" y="5190779"/>
                  <a:pt x="3368868" y="5201274"/>
                  <a:pt x="3345184" y="5183516"/>
                </a:cubicBezTo>
                <a:cubicBezTo>
                  <a:pt x="3324916" y="5181274"/>
                  <a:pt x="3320333" y="5179327"/>
                  <a:pt x="3298771" y="5178904"/>
                </a:cubicBezTo>
                <a:cubicBezTo>
                  <a:pt x="3277209" y="5178481"/>
                  <a:pt x="3245843" y="5181014"/>
                  <a:pt x="3215809" y="5180977"/>
                </a:cubicBezTo>
                <a:cubicBezTo>
                  <a:pt x="3184688" y="5182696"/>
                  <a:pt x="3183910" y="5199151"/>
                  <a:pt x="3154917" y="5182487"/>
                </a:cubicBezTo>
                <a:cubicBezTo>
                  <a:pt x="3155210" y="5186026"/>
                  <a:pt x="3140142" y="5187176"/>
                  <a:pt x="3136265" y="5187060"/>
                </a:cubicBezTo>
                <a:lnTo>
                  <a:pt x="3105563" y="5188768"/>
                </a:lnTo>
                <a:lnTo>
                  <a:pt x="3102974" y="5183180"/>
                </a:lnTo>
                <a:cubicBezTo>
                  <a:pt x="3091506" y="5180875"/>
                  <a:pt x="3071814" y="5186387"/>
                  <a:pt x="3060354" y="5187376"/>
                </a:cubicBezTo>
                <a:lnTo>
                  <a:pt x="3034213" y="5189113"/>
                </a:lnTo>
                <a:lnTo>
                  <a:pt x="3024272" y="5188328"/>
                </a:lnTo>
                <a:lnTo>
                  <a:pt x="3020033" y="5188388"/>
                </a:lnTo>
                <a:lnTo>
                  <a:pt x="3009083" y="5184215"/>
                </a:lnTo>
                <a:cubicBezTo>
                  <a:pt x="2998901" y="5183170"/>
                  <a:pt x="2991286" y="5176456"/>
                  <a:pt x="2985198" y="5175435"/>
                </a:cubicBezTo>
                <a:cubicBezTo>
                  <a:pt x="2979110" y="5174414"/>
                  <a:pt x="2977314" y="5182166"/>
                  <a:pt x="2972552" y="5178092"/>
                </a:cubicBezTo>
                <a:cubicBezTo>
                  <a:pt x="2978585" y="5175121"/>
                  <a:pt x="2969122" y="5172700"/>
                  <a:pt x="2964948" y="5170542"/>
                </a:cubicBezTo>
                <a:lnTo>
                  <a:pt x="2927081" y="5167883"/>
                </a:lnTo>
                <a:cubicBezTo>
                  <a:pt x="2881315" y="5170765"/>
                  <a:pt x="2897505" y="5157632"/>
                  <a:pt x="2883507" y="5165948"/>
                </a:cubicBezTo>
                <a:cubicBezTo>
                  <a:pt x="2848802" y="5172562"/>
                  <a:pt x="2841183" y="5172540"/>
                  <a:pt x="2828808" y="5171024"/>
                </a:cubicBezTo>
                <a:cubicBezTo>
                  <a:pt x="2789723" y="5176358"/>
                  <a:pt x="2783598" y="5178552"/>
                  <a:pt x="2733350" y="5182954"/>
                </a:cubicBezTo>
                <a:cubicBezTo>
                  <a:pt x="2705294" y="5195484"/>
                  <a:pt x="2697276" y="5196299"/>
                  <a:pt x="2676026" y="5201528"/>
                </a:cubicBezTo>
                <a:cubicBezTo>
                  <a:pt x="2649850" y="5209688"/>
                  <a:pt x="2656777" y="5215631"/>
                  <a:pt x="2624966" y="5219503"/>
                </a:cubicBezTo>
                <a:cubicBezTo>
                  <a:pt x="2608822" y="5223802"/>
                  <a:pt x="2596717" y="5233960"/>
                  <a:pt x="2586657" y="5237693"/>
                </a:cubicBezTo>
                <a:cubicBezTo>
                  <a:pt x="2576598" y="5241426"/>
                  <a:pt x="2572560" y="5240215"/>
                  <a:pt x="2555604" y="5242950"/>
                </a:cubicBezTo>
                <a:cubicBezTo>
                  <a:pt x="2544327" y="5242024"/>
                  <a:pt x="2507818" y="5241999"/>
                  <a:pt x="2501014" y="5243732"/>
                </a:cubicBezTo>
                <a:cubicBezTo>
                  <a:pt x="2481627" y="5253849"/>
                  <a:pt x="2464234" y="5242512"/>
                  <a:pt x="2430333" y="5242347"/>
                </a:cubicBezTo>
                <a:lnTo>
                  <a:pt x="2390297" y="5243718"/>
                </a:lnTo>
                <a:cubicBezTo>
                  <a:pt x="2383025" y="5238323"/>
                  <a:pt x="2325738" y="5236407"/>
                  <a:pt x="2321676" y="5229096"/>
                </a:cubicBezTo>
                <a:cubicBezTo>
                  <a:pt x="2300682" y="5221752"/>
                  <a:pt x="2300605" y="5203239"/>
                  <a:pt x="2268081" y="5196194"/>
                </a:cubicBezTo>
                <a:cubicBezTo>
                  <a:pt x="2250549" y="5189151"/>
                  <a:pt x="2260291" y="5206888"/>
                  <a:pt x="2216485" y="5186836"/>
                </a:cubicBezTo>
                <a:cubicBezTo>
                  <a:pt x="2176812" y="5155811"/>
                  <a:pt x="2009284" y="5133290"/>
                  <a:pt x="2001494" y="5079343"/>
                </a:cubicBezTo>
                <a:cubicBezTo>
                  <a:pt x="1930452" y="5061834"/>
                  <a:pt x="1990088" y="5062662"/>
                  <a:pt x="1894629" y="5047832"/>
                </a:cubicBezTo>
                <a:cubicBezTo>
                  <a:pt x="1809963" y="5035276"/>
                  <a:pt x="1557661" y="5013588"/>
                  <a:pt x="1500237" y="4994679"/>
                </a:cubicBezTo>
                <a:cubicBezTo>
                  <a:pt x="1422590" y="4985100"/>
                  <a:pt x="1462550" y="4984560"/>
                  <a:pt x="1428745" y="4990358"/>
                </a:cubicBezTo>
                <a:cubicBezTo>
                  <a:pt x="1371818" y="4998904"/>
                  <a:pt x="1368586" y="4981591"/>
                  <a:pt x="1331117" y="4982813"/>
                </a:cubicBezTo>
                <a:cubicBezTo>
                  <a:pt x="1275392" y="4969813"/>
                  <a:pt x="1167811" y="4963517"/>
                  <a:pt x="1094400" y="4949677"/>
                </a:cubicBezTo>
                <a:cubicBezTo>
                  <a:pt x="1032555" y="4940283"/>
                  <a:pt x="1020613" y="4926459"/>
                  <a:pt x="960420" y="4921601"/>
                </a:cubicBezTo>
                <a:cubicBezTo>
                  <a:pt x="926461" y="4913284"/>
                  <a:pt x="907935" y="4932317"/>
                  <a:pt x="890651" y="4899776"/>
                </a:cubicBezTo>
                <a:cubicBezTo>
                  <a:pt x="868932" y="4886871"/>
                  <a:pt x="828943" y="4886321"/>
                  <a:pt x="792786" y="4879490"/>
                </a:cubicBezTo>
                <a:cubicBezTo>
                  <a:pt x="774601" y="4877972"/>
                  <a:pt x="755410" y="4883422"/>
                  <a:pt x="715957" y="4873155"/>
                </a:cubicBezTo>
                <a:cubicBezTo>
                  <a:pt x="685950" y="4865367"/>
                  <a:pt x="651097" y="4849744"/>
                  <a:pt x="647625" y="4870967"/>
                </a:cubicBezTo>
                <a:cubicBezTo>
                  <a:pt x="617175" y="4843306"/>
                  <a:pt x="628363" y="4862320"/>
                  <a:pt x="588833" y="4861867"/>
                </a:cubicBezTo>
                <a:cubicBezTo>
                  <a:pt x="485840" y="4832827"/>
                  <a:pt x="444489" y="4851587"/>
                  <a:pt x="366769" y="4836563"/>
                </a:cubicBezTo>
                <a:cubicBezTo>
                  <a:pt x="347086" y="4818158"/>
                  <a:pt x="343282" y="4863016"/>
                  <a:pt x="293285" y="4819988"/>
                </a:cubicBezTo>
                <a:cubicBezTo>
                  <a:pt x="289569" y="4822136"/>
                  <a:pt x="267030" y="4799681"/>
                  <a:pt x="251789" y="4793960"/>
                </a:cubicBezTo>
                <a:cubicBezTo>
                  <a:pt x="236548" y="4788239"/>
                  <a:pt x="215411" y="4786648"/>
                  <a:pt x="201835" y="4785664"/>
                </a:cubicBezTo>
                <a:cubicBezTo>
                  <a:pt x="188258" y="4784679"/>
                  <a:pt x="186209" y="4788050"/>
                  <a:pt x="170329" y="4788050"/>
                </a:cubicBezTo>
                <a:cubicBezTo>
                  <a:pt x="154448" y="4788050"/>
                  <a:pt x="132774" y="4775085"/>
                  <a:pt x="103478" y="4797957"/>
                </a:cubicBezTo>
                <a:cubicBezTo>
                  <a:pt x="89551" y="4796239"/>
                  <a:pt x="97852" y="4783571"/>
                  <a:pt x="86767" y="4777747"/>
                </a:cubicBezTo>
                <a:cubicBezTo>
                  <a:pt x="81225" y="4774835"/>
                  <a:pt x="72809" y="4772046"/>
                  <a:pt x="63762" y="4769537"/>
                </a:cubicBezTo>
                <a:lnTo>
                  <a:pt x="37001" y="4763022"/>
                </a:lnTo>
                <a:lnTo>
                  <a:pt x="37482" y="4761597"/>
                </a:lnTo>
                <a:cubicBezTo>
                  <a:pt x="35277" y="4760236"/>
                  <a:pt x="31697" y="4759001"/>
                  <a:pt x="30394" y="4758901"/>
                </a:cubicBezTo>
                <a:cubicBezTo>
                  <a:pt x="29091" y="4758801"/>
                  <a:pt x="30066" y="4759837"/>
                  <a:pt x="36971" y="4763015"/>
                </a:cubicBezTo>
                <a:lnTo>
                  <a:pt x="37001" y="4763022"/>
                </a:lnTo>
                <a:lnTo>
                  <a:pt x="36315" y="4765055"/>
                </a:lnTo>
                <a:cubicBezTo>
                  <a:pt x="32115" y="4765663"/>
                  <a:pt x="22886" y="4765389"/>
                  <a:pt x="4975" y="4763227"/>
                </a:cubicBezTo>
                <a:lnTo>
                  <a:pt x="0" y="4762420"/>
                </a:lnTo>
                <a:close/>
              </a:path>
            </a:pathLst>
          </a:custGeom>
        </p:spPr>
      </p:pic>
    </p:spTree>
    <p:extLst>
      <p:ext uri="{BB962C8B-B14F-4D97-AF65-F5344CB8AC3E}">
        <p14:creationId xmlns:p14="http://schemas.microsoft.com/office/powerpoint/2010/main" val="604060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7AF7E58-35EB-367F-BFE8-7F5B1005B14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858238-C0CA-40F3-D4EA-05374D98CFCF}"/>
              </a:ext>
            </a:extLst>
          </p:cNvPr>
          <p:cNvSpPr txBox="1"/>
          <p:nvPr/>
        </p:nvSpPr>
        <p:spPr>
          <a:xfrm>
            <a:off x="6194716" y="739978"/>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kern="1200">
                <a:solidFill>
                  <a:schemeClr val="tx1"/>
                </a:solidFill>
                <a:latin typeface="+mj-lt"/>
                <a:ea typeface="+mj-ea"/>
                <a:cs typeface="+mj-cs"/>
              </a:rPr>
              <a:t>How about creativity?</a:t>
            </a:r>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A screenshot of a chat&#10;&#10;Description automatically generated">
            <a:extLst>
              <a:ext uri="{FF2B5EF4-FFF2-40B4-BE49-F238E27FC236}">
                <a16:creationId xmlns:a16="http://schemas.microsoft.com/office/drawing/2014/main" id="{138D955C-1105-E30E-3700-A27B56580C40}"/>
              </a:ext>
            </a:extLst>
          </p:cNvPr>
          <p:cNvPicPr>
            <a:picLocks noChangeAspect="1"/>
          </p:cNvPicPr>
          <p:nvPr/>
        </p:nvPicPr>
        <p:blipFill>
          <a:blip r:embed="rId3"/>
          <a:stretch>
            <a:fillRect/>
          </a:stretch>
        </p:blipFill>
        <p:spPr>
          <a:xfrm>
            <a:off x="272313" y="211613"/>
            <a:ext cx="5732711" cy="6390564"/>
          </a:xfrm>
          <a:prstGeom prst="rect">
            <a:avLst/>
          </a:prstGeom>
        </p:spPr>
      </p:pic>
    </p:spTree>
    <p:extLst>
      <p:ext uri="{BB962C8B-B14F-4D97-AF65-F5344CB8AC3E}">
        <p14:creationId xmlns:p14="http://schemas.microsoft.com/office/powerpoint/2010/main" val="448963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1EC56B16-720C-62F1-36B1-84A80EF7F0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9B7073-4D8A-BB41-F99C-032509717AE9}"/>
              </a:ext>
            </a:extLst>
          </p:cNvPr>
          <p:cNvSpPr txBox="1"/>
          <p:nvPr/>
        </p:nvSpPr>
        <p:spPr>
          <a:xfrm>
            <a:off x="360218" y="350982"/>
            <a:ext cx="5575565"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Creativity &amp; temperature</a:t>
            </a:r>
          </a:p>
        </p:txBody>
      </p:sp>
      <p:pic>
        <p:nvPicPr>
          <p:cNvPr id="6" name="Picture 5" descr="A set of thermometers&#10;&#10;Description automatically generated">
            <a:extLst>
              <a:ext uri="{FF2B5EF4-FFF2-40B4-BE49-F238E27FC236}">
                <a16:creationId xmlns:a16="http://schemas.microsoft.com/office/drawing/2014/main" id="{1E5ABAF4-88A6-7685-D93E-BA08710DA26B}"/>
              </a:ext>
            </a:extLst>
          </p:cNvPr>
          <p:cNvPicPr>
            <a:picLocks noChangeAspect="1"/>
          </p:cNvPicPr>
          <p:nvPr/>
        </p:nvPicPr>
        <p:blipFill>
          <a:blip r:embed="rId4"/>
          <a:stretch>
            <a:fillRect/>
          </a:stretch>
        </p:blipFill>
        <p:spPr>
          <a:xfrm>
            <a:off x="515705" y="1286553"/>
            <a:ext cx="2489200" cy="1778000"/>
          </a:xfrm>
          <a:prstGeom prst="rect">
            <a:avLst/>
          </a:prstGeom>
        </p:spPr>
      </p:pic>
      <p:sp>
        <p:nvSpPr>
          <p:cNvPr id="7" name="Rectangle 6">
            <a:extLst>
              <a:ext uri="{FF2B5EF4-FFF2-40B4-BE49-F238E27FC236}">
                <a16:creationId xmlns:a16="http://schemas.microsoft.com/office/drawing/2014/main" id="{6A196C64-1797-D688-043A-031ABDADEB16}"/>
              </a:ext>
            </a:extLst>
          </p:cNvPr>
          <p:cNvSpPr/>
          <p:nvPr/>
        </p:nvSpPr>
        <p:spPr>
          <a:xfrm>
            <a:off x="515705" y="2866490"/>
            <a:ext cx="2489200" cy="198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S"/>
          </a:p>
        </p:txBody>
      </p:sp>
      <p:sp>
        <p:nvSpPr>
          <p:cNvPr id="9" name="Rectangle 8">
            <a:extLst>
              <a:ext uri="{FF2B5EF4-FFF2-40B4-BE49-F238E27FC236}">
                <a16:creationId xmlns:a16="http://schemas.microsoft.com/office/drawing/2014/main" id="{0275D49E-8672-81B3-2502-082EEC73EE73}"/>
              </a:ext>
            </a:extLst>
          </p:cNvPr>
          <p:cNvSpPr/>
          <p:nvPr/>
        </p:nvSpPr>
        <p:spPr>
          <a:xfrm>
            <a:off x="3585128" y="1286553"/>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10" name="TextBox 9">
            <a:extLst>
              <a:ext uri="{FF2B5EF4-FFF2-40B4-BE49-F238E27FC236}">
                <a16:creationId xmlns:a16="http://schemas.microsoft.com/office/drawing/2014/main" id="{9AEE3D23-880A-37EB-7E59-82F9565C34E1}"/>
              </a:ext>
            </a:extLst>
          </p:cNvPr>
          <p:cNvSpPr txBox="1"/>
          <p:nvPr/>
        </p:nvSpPr>
        <p:spPr>
          <a:xfrm>
            <a:off x="4263898" y="1996999"/>
            <a:ext cx="1633237" cy="307777"/>
          </a:xfrm>
          <a:prstGeom prst="rect">
            <a:avLst/>
          </a:prstGeom>
          <a:noFill/>
        </p:spPr>
        <p:txBody>
          <a:bodyPr wrap="square" rtlCol="0">
            <a:spAutoFit/>
          </a:bodyPr>
          <a:lstStyle/>
          <a:p>
            <a:r>
              <a:rPr lang="en-GB" b="1" dirty="0"/>
              <a:t>h</a:t>
            </a:r>
            <a:r>
              <a:rPr lang="en-RS" b="1" dirty="0"/>
              <a:t>vala vam</a:t>
            </a:r>
            <a:r>
              <a:rPr lang="en-RS" dirty="0"/>
              <a:t>: puno</a:t>
            </a:r>
          </a:p>
        </p:txBody>
      </p:sp>
      <p:sp>
        <p:nvSpPr>
          <p:cNvPr id="11" name="TextBox 10">
            <a:extLst>
              <a:ext uri="{FF2B5EF4-FFF2-40B4-BE49-F238E27FC236}">
                <a16:creationId xmlns:a16="http://schemas.microsoft.com/office/drawing/2014/main" id="{4DE347FD-055D-6D53-B411-CBC54E7E160B}"/>
              </a:ext>
            </a:extLst>
          </p:cNvPr>
          <p:cNvSpPr txBox="1"/>
          <p:nvPr/>
        </p:nvSpPr>
        <p:spPr>
          <a:xfrm>
            <a:off x="6357621" y="1999285"/>
            <a:ext cx="633982" cy="307777"/>
          </a:xfrm>
          <a:prstGeom prst="rect">
            <a:avLst/>
          </a:prstGeom>
          <a:noFill/>
        </p:spPr>
        <p:txBody>
          <a:bodyPr wrap="square" rtlCol="0">
            <a:spAutoFit/>
          </a:bodyPr>
          <a:lstStyle/>
          <a:p>
            <a:pPr algn="r"/>
            <a:r>
              <a:rPr lang="en-US" dirty="0"/>
              <a:t>10%</a:t>
            </a:r>
            <a:endParaRPr lang="en-RS" dirty="0"/>
          </a:p>
        </p:txBody>
      </p:sp>
      <p:sp>
        <p:nvSpPr>
          <p:cNvPr id="12" name="TextBox 11">
            <a:extLst>
              <a:ext uri="{FF2B5EF4-FFF2-40B4-BE49-F238E27FC236}">
                <a16:creationId xmlns:a16="http://schemas.microsoft.com/office/drawing/2014/main" id="{72B796B8-682A-8145-815E-E302349DEF5D}"/>
              </a:ext>
            </a:extLst>
          </p:cNvPr>
          <p:cNvSpPr txBox="1"/>
          <p:nvPr/>
        </p:nvSpPr>
        <p:spPr>
          <a:xfrm>
            <a:off x="6357620" y="2302272"/>
            <a:ext cx="633981" cy="307777"/>
          </a:xfrm>
          <a:prstGeom prst="rect">
            <a:avLst/>
          </a:prstGeom>
          <a:noFill/>
        </p:spPr>
        <p:txBody>
          <a:bodyPr wrap="square" rtlCol="0">
            <a:spAutoFit/>
          </a:bodyPr>
          <a:lstStyle/>
          <a:p>
            <a:pPr algn="r"/>
            <a:r>
              <a:rPr lang="en-US" dirty="0"/>
              <a:t>8%</a:t>
            </a:r>
            <a:endParaRPr lang="en-RS" dirty="0"/>
          </a:p>
        </p:txBody>
      </p:sp>
      <p:sp>
        <p:nvSpPr>
          <p:cNvPr id="13" name="TextBox 12">
            <a:extLst>
              <a:ext uri="{FF2B5EF4-FFF2-40B4-BE49-F238E27FC236}">
                <a16:creationId xmlns:a16="http://schemas.microsoft.com/office/drawing/2014/main" id="{93A3B59F-A88D-B5FC-0BD0-F31F805B47E8}"/>
              </a:ext>
            </a:extLst>
          </p:cNvPr>
          <p:cNvSpPr txBox="1"/>
          <p:nvPr/>
        </p:nvSpPr>
        <p:spPr>
          <a:xfrm>
            <a:off x="6357622" y="1696298"/>
            <a:ext cx="633981" cy="307777"/>
          </a:xfrm>
          <a:prstGeom prst="rect">
            <a:avLst/>
          </a:prstGeom>
          <a:noFill/>
        </p:spPr>
        <p:txBody>
          <a:bodyPr wrap="square" rtlCol="0">
            <a:spAutoFit/>
          </a:bodyPr>
          <a:lstStyle/>
          <a:p>
            <a:pPr algn="r"/>
            <a:r>
              <a:rPr lang="en-US" dirty="0"/>
              <a:t>15%</a:t>
            </a:r>
            <a:endParaRPr lang="en-RS" dirty="0"/>
          </a:p>
        </p:txBody>
      </p:sp>
      <p:sp>
        <p:nvSpPr>
          <p:cNvPr id="14" name="TextBox 13">
            <a:extLst>
              <a:ext uri="{FF2B5EF4-FFF2-40B4-BE49-F238E27FC236}">
                <a16:creationId xmlns:a16="http://schemas.microsoft.com/office/drawing/2014/main" id="{635907E0-ED41-48C0-B1C0-B4DDDB05DEEF}"/>
              </a:ext>
            </a:extLst>
          </p:cNvPr>
          <p:cNvSpPr txBox="1"/>
          <p:nvPr/>
        </p:nvSpPr>
        <p:spPr>
          <a:xfrm>
            <a:off x="4263898" y="2303199"/>
            <a:ext cx="1633237" cy="307777"/>
          </a:xfrm>
          <a:prstGeom prst="rect">
            <a:avLst/>
          </a:prstGeom>
          <a:noFill/>
        </p:spPr>
        <p:txBody>
          <a:bodyPr wrap="square" rtlCol="0">
            <a:spAutoFit/>
          </a:bodyPr>
          <a:lstStyle/>
          <a:p>
            <a:r>
              <a:rPr lang="en-GB" b="1" dirty="0"/>
              <a:t>h</a:t>
            </a:r>
            <a:r>
              <a:rPr lang="en-RS" b="1" dirty="0"/>
              <a:t>vala vam</a:t>
            </a:r>
            <a:r>
              <a:rPr lang="en-RS" dirty="0"/>
              <a:t>: na</a:t>
            </a:r>
          </a:p>
        </p:txBody>
      </p:sp>
      <p:sp>
        <p:nvSpPr>
          <p:cNvPr id="15" name="TextBox 14">
            <a:extLst>
              <a:ext uri="{FF2B5EF4-FFF2-40B4-BE49-F238E27FC236}">
                <a16:creationId xmlns:a16="http://schemas.microsoft.com/office/drawing/2014/main" id="{FFEE36D1-9354-8FBB-B0F3-33581C05D624}"/>
              </a:ext>
            </a:extLst>
          </p:cNvPr>
          <p:cNvSpPr txBox="1"/>
          <p:nvPr/>
        </p:nvSpPr>
        <p:spPr>
          <a:xfrm>
            <a:off x="4263898" y="1690799"/>
            <a:ext cx="1633237" cy="307777"/>
          </a:xfrm>
          <a:prstGeom prst="rect">
            <a:avLst/>
          </a:prstGeom>
          <a:noFill/>
        </p:spPr>
        <p:txBody>
          <a:bodyPr wrap="square" rtlCol="0">
            <a:spAutoFit/>
          </a:bodyPr>
          <a:lstStyle/>
          <a:p>
            <a:r>
              <a:rPr lang="en-GB" b="1" dirty="0"/>
              <a:t>h</a:t>
            </a:r>
            <a:r>
              <a:rPr lang="en-RS" b="1" dirty="0"/>
              <a:t>vala vam</a:t>
            </a:r>
            <a:r>
              <a:rPr lang="en-RS" dirty="0"/>
              <a:t>: što</a:t>
            </a:r>
          </a:p>
        </p:txBody>
      </p:sp>
      <p:sp>
        <p:nvSpPr>
          <p:cNvPr id="16" name="Rounded Rectangular Callout 15">
            <a:extLst>
              <a:ext uri="{FF2B5EF4-FFF2-40B4-BE49-F238E27FC236}">
                <a16:creationId xmlns:a16="http://schemas.microsoft.com/office/drawing/2014/main" id="{CBD87A45-3D66-E309-9DF5-058FDF5E12A7}"/>
              </a:ext>
            </a:extLst>
          </p:cNvPr>
          <p:cNvSpPr/>
          <p:nvPr/>
        </p:nvSpPr>
        <p:spPr>
          <a:xfrm>
            <a:off x="5562724" y="4142984"/>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7" name="TextBox 16">
            <a:extLst>
              <a:ext uri="{FF2B5EF4-FFF2-40B4-BE49-F238E27FC236}">
                <a16:creationId xmlns:a16="http://schemas.microsoft.com/office/drawing/2014/main" id="{35CB8592-EF3E-8F23-FAC3-C3291E3C9714}"/>
              </a:ext>
            </a:extLst>
          </p:cNvPr>
          <p:cNvSpPr txBox="1"/>
          <p:nvPr/>
        </p:nvSpPr>
        <p:spPr>
          <a:xfrm>
            <a:off x="5668602" y="4684335"/>
            <a:ext cx="5168766" cy="400110"/>
          </a:xfrm>
          <a:prstGeom prst="rect">
            <a:avLst/>
          </a:prstGeom>
          <a:noFill/>
        </p:spPr>
        <p:txBody>
          <a:bodyPr wrap="square" rtlCol="0">
            <a:spAutoFit/>
          </a:bodyPr>
          <a:lstStyle/>
          <a:p>
            <a:r>
              <a:rPr lang="en-RS" sz="2000" dirty="0"/>
              <a:t>Hvala Vam …</a:t>
            </a:r>
          </a:p>
        </p:txBody>
      </p:sp>
      <p:sp>
        <p:nvSpPr>
          <p:cNvPr id="18" name="TextBox 17">
            <a:extLst>
              <a:ext uri="{FF2B5EF4-FFF2-40B4-BE49-F238E27FC236}">
                <a16:creationId xmlns:a16="http://schemas.microsoft.com/office/drawing/2014/main" id="{C0D4134E-4042-7145-7A78-E8B8B5E157CC}"/>
              </a:ext>
            </a:extLst>
          </p:cNvPr>
          <p:cNvSpPr txBox="1"/>
          <p:nvPr/>
        </p:nvSpPr>
        <p:spPr>
          <a:xfrm>
            <a:off x="5668602" y="5075552"/>
            <a:ext cx="5168766" cy="338554"/>
          </a:xfrm>
          <a:prstGeom prst="rect">
            <a:avLst/>
          </a:prstGeom>
          <a:noFill/>
        </p:spPr>
        <p:txBody>
          <a:bodyPr wrap="square" rtlCol="0">
            <a:spAutoFit/>
          </a:bodyPr>
          <a:lstStyle/>
          <a:p>
            <a:r>
              <a:rPr lang="en-RS" sz="1200" dirty="0"/>
              <a:t>      </a:t>
            </a:r>
            <a:r>
              <a:rPr lang="en-RS" sz="1600" dirty="0"/>
              <a:t>5         25</a:t>
            </a:r>
          </a:p>
        </p:txBody>
      </p:sp>
      <p:sp>
        <p:nvSpPr>
          <p:cNvPr id="19" name="TextBox 18">
            <a:extLst>
              <a:ext uri="{FF2B5EF4-FFF2-40B4-BE49-F238E27FC236}">
                <a16:creationId xmlns:a16="http://schemas.microsoft.com/office/drawing/2014/main" id="{82641C01-1413-3179-E07F-CD0038D559CB}"/>
              </a:ext>
            </a:extLst>
          </p:cNvPr>
          <p:cNvSpPr txBox="1"/>
          <p:nvPr/>
        </p:nvSpPr>
        <p:spPr>
          <a:xfrm>
            <a:off x="7228714" y="1677902"/>
            <a:ext cx="1107162" cy="307777"/>
          </a:xfrm>
          <a:prstGeom prst="rect">
            <a:avLst/>
          </a:prstGeom>
          <a:noFill/>
        </p:spPr>
        <p:txBody>
          <a:bodyPr wrap="square" rtlCol="0">
            <a:spAutoFit/>
          </a:bodyPr>
          <a:lstStyle/>
          <a:p>
            <a:r>
              <a:rPr lang="en-GB" dirty="0">
                <a:solidFill>
                  <a:srgbClr val="FF0000"/>
                </a:solidFill>
              </a:rPr>
              <a:t>m</a:t>
            </a:r>
            <a:r>
              <a:rPr lang="en-RS" dirty="0">
                <a:solidFill>
                  <a:srgbClr val="FF0000"/>
                </a:solidFill>
              </a:rPr>
              <a:t>ost likely</a:t>
            </a:r>
          </a:p>
        </p:txBody>
      </p:sp>
      <p:cxnSp>
        <p:nvCxnSpPr>
          <p:cNvPr id="21" name="Straight Arrow Connector 20">
            <a:extLst>
              <a:ext uri="{FF2B5EF4-FFF2-40B4-BE49-F238E27FC236}">
                <a16:creationId xmlns:a16="http://schemas.microsoft.com/office/drawing/2014/main" id="{76C6ED9D-F02E-8DC6-8B73-406F829FA49C}"/>
              </a:ext>
            </a:extLst>
          </p:cNvPr>
          <p:cNvCxnSpPr>
            <a:cxnSpLocks/>
            <a:endCxn id="13" idx="3"/>
          </p:cNvCxnSpPr>
          <p:nvPr/>
        </p:nvCxnSpPr>
        <p:spPr>
          <a:xfrm flipH="1">
            <a:off x="6991603" y="1850187"/>
            <a:ext cx="2345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BFF186-1639-352E-4157-0822130DCE58}"/>
              </a:ext>
            </a:extLst>
          </p:cNvPr>
          <p:cNvSpPr txBox="1"/>
          <p:nvPr/>
        </p:nvSpPr>
        <p:spPr>
          <a:xfrm>
            <a:off x="7226193" y="1984879"/>
            <a:ext cx="961366" cy="307777"/>
          </a:xfrm>
          <a:prstGeom prst="rect">
            <a:avLst/>
          </a:prstGeom>
          <a:noFill/>
        </p:spPr>
        <p:txBody>
          <a:bodyPr wrap="square" rtlCol="0">
            <a:spAutoFit/>
          </a:bodyPr>
          <a:lstStyle/>
          <a:p>
            <a:pPr algn="r"/>
            <a:r>
              <a:rPr lang="en-RS" dirty="0">
                <a:solidFill>
                  <a:schemeClr val="accent2"/>
                </a:solidFill>
              </a:rPr>
              <a:t>likely</a:t>
            </a:r>
          </a:p>
        </p:txBody>
      </p:sp>
      <p:cxnSp>
        <p:nvCxnSpPr>
          <p:cNvPr id="24" name="Straight Arrow Connector 23">
            <a:extLst>
              <a:ext uri="{FF2B5EF4-FFF2-40B4-BE49-F238E27FC236}">
                <a16:creationId xmlns:a16="http://schemas.microsoft.com/office/drawing/2014/main" id="{2D0800A5-FF11-9EC7-04E7-EA93534C0B05}"/>
              </a:ext>
            </a:extLst>
          </p:cNvPr>
          <p:cNvCxnSpPr>
            <a:cxnSpLocks/>
          </p:cNvCxnSpPr>
          <p:nvPr/>
        </p:nvCxnSpPr>
        <p:spPr>
          <a:xfrm flipH="1">
            <a:off x="7033975" y="2165498"/>
            <a:ext cx="523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0DEE015-38D3-B828-666B-FCE77FF3050C}"/>
              </a:ext>
            </a:extLst>
          </p:cNvPr>
          <p:cNvSpPr txBox="1"/>
          <p:nvPr/>
        </p:nvSpPr>
        <p:spPr>
          <a:xfrm>
            <a:off x="6674615" y="3043888"/>
            <a:ext cx="991403" cy="307777"/>
          </a:xfrm>
          <a:prstGeom prst="rect">
            <a:avLst/>
          </a:prstGeom>
          <a:noFill/>
        </p:spPr>
        <p:txBody>
          <a:bodyPr wrap="square" rtlCol="0">
            <a:spAutoFit/>
          </a:bodyPr>
          <a:lstStyle/>
          <a:p>
            <a:r>
              <a:rPr lang="en-US" dirty="0"/>
              <a:t>0,00001%</a:t>
            </a:r>
            <a:endParaRPr lang="en-RS" dirty="0"/>
          </a:p>
        </p:txBody>
      </p:sp>
      <p:sp>
        <p:nvSpPr>
          <p:cNvPr id="27" name="TextBox 26">
            <a:extLst>
              <a:ext uri="{FF2B5EF4-FFF2-40B4-BE49-F238E27FC236}">
                <a16:creationId xmlns:a16="http://schemas.microsoft.com/office/drawing/2014/main" id="{147F6238-E95B-C0D5-7569-5CC4E2D3EADE}"/>
              </a:ext>
            </a:extLst>
          </p:cNvPr>
          <p:cNvSpPr txBox="1"/>
          <p:nvPr/>
        </p:nvSpPr>
        <p:spPr>
          <a:xfrm>
            <a:off x="4263898" y="3065832"/>
            <a:ext cx="1618677" cy="307777"/>
          </a:xfrm>
          <a:prstGeom prst="rect">
            <a:avLst/>
          </a:prstGeom>
          <a:noFill/>
        </p:spPr>
        <p:txBody>
          <a:bodyPr wrap="square" rtlCol="0">
            <a:spAutoFit/>
          </a:bodyPr>
          <a:lstStyle/>
          <a:p>
            <a:r>
              <a:rPr lang="en-GB" b="1" dirty="0"/>
              <a:t>h</a:t>
            </a:r>
            <a:r>
              <a:rPr lang="en-RS" b="1" dirty="0"/>
              <a:t>vala vam</a:t>
            </a:r>
            <a:r>
              <a:rPr lang="en-RS" dirty="0"/>
              <a:t>: zima</a:t>
            </a:r>
          </a:p>
        </p:txBody>
      </p:sp>
      <p:sp>
        <p:nvSpPr>
          <p:cNvPr id="3" name="TextBox 2">
            <a:extLst>
              <a:ext uri="{FF2B5EF4-FFF2-40B4-BE49-F238E27FC236}">
                <a16:creationId xmlns:a16="http://schemas.microsoft.com/office/drawing/2014/main" id="{0F4280DC-DDA1-D6D8-5145-D354B3176AF9}"/>
              </a:ext>
            </a:extLst>
          </p:cNvPr>
          <p:cNvSpPr txBox="1"/>
          <p:nvPr/>
        </p:nvSpPr>
        <p:spPr>
          <a:xfrm>
            <a:off x="5668602" y="4265828"/>
            <a:ext cx="6114181" cy="400110"/>
          </a:xfrm>
          <a:prstGeom prst="rect">
            <a:avLst/>
          </a:prstGeom>
          <a:noFill/>
        </p:spPr>
        <p:txBody>
          <a:bodyPr wrap="square" rtlCol="0">
            <a:spAutoFit/>
          </a:bodyPr>
          <a:lstStyle/>
          <a:p>
            <a:r>
              <a:rPr lang="en-GB" sz="2000" i="1" dirty="0">
                <a:solidFill>
                  <a:schemeClr val="accent6">
                    <a:lumMod val="75000"/>
                  </a:schemeClr>
                </a:solidFill>
              </a:rPr>
              <a:t>(e</a:t>
            </a:r>
            <a:r>
              <a:rPr lang="en-RS" sz="2000" i="1" dirty="0">
                <a:solidFill>
                  <a:schemeClr val="accent6">
                    <a:lumMod val="75000"/>
                  </a:schemeClr>
                </a:solidFill>
              </a:rPr>
              <a:t>ngl. Thank You … )</a:t>
            </a:r>
          </a:p>
        </p:txBody>
      </p:sp>
    </p:spTree>
    <p:extLst>
      <p:ext uri="{BB962C8B-B14F-4D97-AF65-F5344CB8AC3E}">
        <p14:creationId xmlns:p14="http://schemas.microsoft.com/office/powerpoint/2010/main" val="3465892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20B0472D-DCBF-1F94-DB0F-8E47A1188A2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ild with his arms out in a playground&#10;&#10;Description automatically generated">
            <a:extLst>
              <a:ext uri="{FF2B5EF4-FFF2-40B4-BE49-F238E27FC236}">
                <a16:creationId xmlns:a16="http://schemas.microsoft.com/office/drawing/2014/main" id="{6F53899B-D469-BC32-EE2C-8A89048F3278}"/>
              </a:ext>
            </a:extLst>
          </p:cNvPr>
          <p:cNvPicPr>
            <a:picLocks noChangeAspect="1"/>
          </p:cNvPicPr>
          <p:nvPr/>
        </p:nvPicPr>
        <p:blipFill>
          <a:blip r:embed="rId3"/>
          <a:srcRect b="29077"/>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DCEECD9-5684-302F-1510-C2EFC93084E7}"/>
              </a:ext>
            </a:extLst>
          </p:cNvPr>
          <p:cNvGrpSpPr/>
          <p:nvPr/>
        </p:nvGrpSpPr>
        <p:grpSpPr>
          <a:xfrm>
            <a:off x="7064633" y="5470827"/>
            <a:ext cx="4847476" cy="1080042"/>
            <a:chOff x="6442841" y="2105835"/>
            <a:chExt cx="4847476" cy="1080042"/>
          </a:xfrm>
        </p:grpSpPr>
        <p:sp>
          <p:nvSpPr>
            <p:cNvPr id="5" name="TextBox 4">
              <a:extLst>
                <a:ext uri="{FF2B5EF4-FFF2-40B4-BE49-F238E27FC236}">
                  <a16:creationId xmlns:a16="http://schemas.microsoft.com/office/drawing/2014/main" id="{F0BE5F42-BBC9-3A78-485B-FE2961CFEB01}"/>
                </a:ext>
              </a:extLst>
            </p:cNvPr>
            <p:cNvSpPr txBox="1"/>
            <p:nvPr/>
          </p:nvSpPr>
          <p:spPr>
            <a:xfrm>
              <a:off x="6442841" y="2105835"/>
              <a:ext cx="4847476" cy="769441"/>
            </a:xfrm>
            <a:prstGeom prst="rect">
              <a:avLst/>
            </a:prstGeom>
            <a:noFill/>
          </p:spPr>
          <p:txBody>
            <a:bodyPr wrap="square" rtlCol="0">
              <a:spAutoFit/>
            </a:bodyPr>
            <a:lstStyle/>
            <a:p>
              <a:pPr algn="r"/>
              <a:r>
                <a:rPr lang="en-GB" sz="4400" b="1" dirty="0">
                  <a:solidFill>
                    <a:schemeClr val="accent2"/>
                  </a:solidFill>
                  <a:latin typeface="Aptos Display" panose="020B0004020202020204" pitchFamily="34" charset="0"/>
                </a:rPr>
                <a:t>U</a:t>
              </a:r>
              <a:r>
                <a:rPr lang="en-RS" sz="4400" b="1" dirty="0">
                  <a:solidFill>
                    <a:schemeClr val="accent2"/>
                  </a:solidFill>
                  <a:latin typeface="Aptos Display" panose="020B0004020202020204" pitchFamily="34" charset="0"/>
                </a:rPr>
                <a:t>nhinged teenager</a:t>
              </a:r>
            </a:p>
          </p:txBody>
        </p:sp>
        <p:sp>
          <p:nvSpPr>
            <p:cNvPr id="6" name="TextBox 5">
              <a:extLst>
                <a:ext uri="{FF2B5EF4-FFF2-40B4-BE49-F238E27FC236}">
                  <a16:creationId xmlns:a16="http://schemas.microsoft.com/office/drawing/2014/main" id="{49489C7C-C656-9650-B8D0-FB5C10836106}"/>
                </a:ext>
              </a:extLst>
            </p:cNvPr>
            <p:cNvSpPr txBox="1"/>
            <p:nvPr/>
          </p:nvSpPr>
          <p:spPr>
            <a:xfrm>
              <a:off x="7273033" y="2878100"/>
              <a:ext cx="4017284" cy="307777"/>
            </a:xfrm>
            <a:prstGeom prst="rect">
              <a:avLst/>
            </a:prstGeom>
            <a:noFill/>
          </p:spPr>
          <p:txBody>
            <a:bodyPr wrap="square" rtlCol="0">
              <a:spAutoFit/>
            </a:bodyPr>
            <a:lstStyle/>
            <a:p>
              <a:pPr algn="r"/>
              <a:r>
                <a:rPr lang="en-US" dirty="0"/>
                <a:t>has a lot of knowledge but needs some steering</a:t>
              </a:r>
              <a:endParaRPr lang="en-RS" dirty="0"/>
            </a:p>
          </p:txBody>
        </p:sp>
      </p:grpSp>
    </p:spTree>
    <p:extLst>
      <p:ext uri="{BB962C8B-B14F-4D97-AF65-F5344CB8AC3E}">
        <p14:creationId xmlns:p14="http://schemas.microsoft.com/office/powerpoint/2010/main" val="3419671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AFB6BCC2-8D21-613D-858D-C3213D2BC5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046DC5-EEAB-18DA-CF20-D205736ECAA1}"/>
              </a:ext>
            </a:extLst>
          </p:cNvPr>
          <p:cNvSpPr txBox="1"/>
          <p:nvPr/>
        </p:nvSpPr>
        <p:spPr>
          <a:xfrm>
            <a:off x="7121624" y="2367171"/>
            <a:ext cx="5070376" cy="2123658"/>
          </a:xfrm>
          <a:prstGeom prst="rect">
            <a:avLst/>
          </a:prstGeom>
          <a:noFill/>
        </p:spPr>
        <p:txBody>
          <a:bodyPr wrap="square" rtlCol="0">
            <a:spAutoFit/>
          </a:bodyPr>
          <a:lstStyle/>
          <a:p>
            <a:r>
              <a:rPr lang="en-RS" sz="6600" b="1" dirty="0">
                <a:solidFill>
                  <a:schemeClr val="bg1"/>
                </a:solidFill>
                <a:latin typeface="Aptos Display" panose="020B0004020202020204" pitchFamily="34" charset="0"/>
              </a:rPr>
              <a:t>Supervised </a:t>
            </a:r>
          </a:p>
          <a:p>
            <a:r>
              <a:rPr lang="en-RS" sz="6600" b="1" dirty="0">
                <a:solidFill>
                  <a:schemeClr val="bg1"/>
                </a:solidFill>
                <a:latin typeface="Aptos Display" panose="020B0004020202020204" pitchFamily="34" charset="0"/>
              </a:rPr>
              <a:t>Fine Tuning</a:t>
            </a:r>
          </a:p>
        </p:txBody>
      </p:sp>
      <p:pic>
        <p:nvPicPr>
          <p:cNvPr id="6" name="Picture 5" descr="A diagram of a person's process&#10;&#10;Description automatically generated">
            <a:extLst>
              <a:ext uri="{FF2B5EF4-FFF2-40B4-BE49-F238E27FC236}">
                <a16:creationId xmlns:a16="http://schemas.microsoft.com/office/drawing/2014/main" id="{EBC4034C-99A7-B9BE-5EA1-AAF13195BED6}"/>
              </a:ext>
            </a:extLst>
          </p:cNvPr>
          <p:cNvPicPr>
            <a:picLocks noChangeAspect="1"/>
          </p:cNvPicPr>
          <p:nvPr/>
        </p:nvPicPr>
        <p:blipFill>
          <a:blip r:embed="rId4"/>
          <a:stretch>
            <a:fillRect/>
          </a:stretch>
        </p:blipFill>
        <p:spPr>
          <a:xfrm>
            <a:off x="-1" y="0"/>
            <a:ext cx="4907667" cy="6858000"/>
          </a:xfrm>
          <a:prstGeom prst="rect">
            <a:avLst/>
          </a:prstGeom>
        </p:spPr>
      </p:pic>
    </p:spTree>
    <p:extLst>
      <p:ext uri="{BB962C8B-B14F-4D97-AF65-F5344CB8AC3E}">
        <p14:creationId xmlns:p14="http://schemas.microsoft.com/office/powerpoint/2010/main" val="243116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863DF0D-8C22-B30E-279E-24E018894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9C0BB4-9BC2-22A0-9687-5517087E3158}"/>
              </a:ext>
            </a:extLst>
          </p:cNvPr>
          <p:cNvSpPr txBox="1"/>
          <p:nvPr/>
        </p:nvSpPr>
        <p:spPr>
          <a:xfrm>
            <a:off x="360218" y="350982"/>
            <a:ext cx="5298245"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Supervised Fine Tuning</a:t>
            </a:r>
          </a:p>
        </p:txBody>
      </p:sp>
      <p:pic>
        <p:nvPicPr>
          <p:cNvPr id="4" name="Picture 3" descr="A screenshot of a computer&#10;&#10;Description automatically generated">
            <a:extLst>
              <a:ext uri="{FF2B5EF4-FFF2-40B4-BE49-F238E27FC236}">
                <a16:creationId xmlns:a16="http://schemas.microsoft.com/office/drawing/2014/main" id="{D4CB748D-AD0D-E877-15FC-A6F251EB2871}"/>
              </a:ext>
            </a:extLst>
          </p:cNvPr>
          <p:cNvPicPr>
            <a:picLocks noChangeAspect="1"/>
          </p:cNvPicPr>
          <p:nvPr/>
        </p:nvPicPr>
        <p:blipFill>
          <a:blip r:embed="rId4"/>
          <a:stretch>
            <a:fillRect/>
          </a:stretch>
        </p:blipFill>
        <p:spPr>
          <a:xfrm>
            <a:off x="360218" y="1940639"/>
            <a:ext cx="6637736" cy="3962450"/>
          </a:xfrm>
          <a:prstGeom prst="rect">
            <a:avLst/>
          </a:prstGeom>
        </p:spPr>
      </p:pic>
      <p:sp>
        <p:nvSpPr>
          <p:cNvPr id="5" name="TextBox 4">
            <a:extLst>
              <a:ext uri="{FF2B5EF4-FFF2-40B4-BE49-F238E27FC236}">
                <a16:creationId xmlns:a16="http://schemas.microsoft.com/office/drawing/2014/main" id="{DA5C156F-10DB-380F-5219-B0610E5B5A51}"/>
              </a:ext>
            </a:extLst>
          </p:cNvPr>
          <p:cNvSpPr txBox="1"/>
          <p:nvPr/>
        </p:nvSpPr>
        <p:spPr>
          <a:xfrm>
            <a:off x="2950670" y="6015418"/>
            <a:ext cx="1130438" cy="307777"/>
          </a:xfrm>
          <a:prstGeom prst="rect">
            <a:avLst/>
          </a:prstGeom>
          <a:noFill/>
        </p:spPr>
        <p:txBody>
          <a:bodyPr wrap="none" rtlCol="0">
            <a:spAutoFit/>
          </a:bodyPr>
          <a:lstStyle/>
          <a:p>
            <a:r>
              <a:rPr lang="en-RS" dirty="0">
                <a:solidFill>
                  <a:schemeClr val="bg1"/>
                </a:solidFill>
              </a:rPr>
              <a:t>helpfullness</a:t>
            </a:r>
          </a:p>
        </p:txBody>
      </p:sp>
    </p:spTree>
    <p:extLst>
      <p:ext uri="{BB962C8B-B14F-4D97-AF65-F5344CB8AC3E}">
        <p14:creationId xmlns:p14="http://schemas.microsoft.com/office/powerpoint/2010/main" val="2905729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699FE88-3D27-8A66-684E-108BC3A569C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sitting at desks&#10;&#10;Description automatically generated">
            <a:extLst>
              <a:ext uri="{FF2B5EF4-FFF2-40B4-BE49-F238E27FC236}">
                <a16:creationId xmlns:a16="http://schemas.microsoft.com/office/drawing/2014/main" id="{FD69C397-14B4-30F1-3830-EA698F29CD40}"/>
              </a:ext>
            </a:extLst>
          </p:cNvPr>
          <p:cNvPicPr>
            <a:picLocks noChangeAspect="1"/>
          </p:cNvPicPr>
          <p:nvPr/>
        </p:nvPicPr>
        <p:blipFill>
          <a:blip r:embed="rId3"/>
          <a:srcRect l="4032" r="7064" b="1"/>
          <a:stretch/>
        </p:blipFill>
        <p:spPr>
          <a:xfrm>
            <a:off x="20" y="1282"/>
            <a:ext cx="12191980" cy="6856718"/>
          </a:xfrm>
          <a:prstGeom prst="rect">
            <a:avLst/>
          </a:prstGeom>
        </p:spPr>
      </p:pic>
    </p:spTree>
    <p:extLst>
      <p:ext uri="{BB962C8B-B14F-4D97-AF65-F5344CB8AC3E}">
        <p14:creationId xmlns:p14="http://schemas.microsoft.com/office/powerpoint/2010/main" val="2827028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2C143F9-A7CD-5983-72B8-438CD585C3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E51C93-9F04-36B0-6F08-116CBDC6DE9D}"/>
              </a:ext>
            </a:extLst>
          </p:cNvPr>
          <p:cNvSpPr txBox="1"/>
          <p:nvPr/>
        </p:nvSpPr>
        <p:spPr>
          <a:xfrm>
            <a:off x="5545677" y="2461871"/>
            <a:ext cx="5660524" cy="1323439"/>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Reinforcement Learning </a:t>
            </a:r>
          </a:p>
          <a:p>
            <a:r>
              <a:rPr lang="en-RS" sz="4000" b="1" dirty="0">
                <a:solidFill>
                  <a:schemeClr val="bg1"/>
                </a:solidFill>
                <a:latin typeface="Aptos Display" panose="020B0004020202020204" pitchFamily="34" charset="0"/>
              </a:rPr>
              <a:t>With Human Intervention</a:t>
            </a:r>
          </a:p>
        </p:txBody>
      </p:sp>
      <p:pic>
        <p:nvPicPr>
          <p:cNvPr id="4" name="Picture 3" descr="A screenshot of a computer&#10;&#10;Description automatically generated">
            <a:extLst>
              <a:ext uri="{FF2B5EF4-FFF2-40B4-BE49-F238E27FC236}">
                <a16:creationId xmlns:a16="http://schemas.microsoft.com/office/drawing/2014/main" id="{92A4DB6A-67CF-4E68-94CF-DED0D5126B15}"/>
              </a:ext>
            </a:extLst>
          </p:cNvPr>
          <p:cNvPicPr>
            <a:picLocks noChangeAspect="1"/>
          </p:cNvPicPr>
          <p:nvPr/>
        </p:nvPicPr>
        <p:blipFill>
          <a:blip r:embed="rId4"/>
          <a:stretch>
            <a:fillRect/>
          </a:stretch>
        </p:blipFill>
        <p:spPr>
          <a:xfrm>
            <a:off x="-1" y="0"/>
            <a:ext cx="4051139" cy="6859071"/>
          </a:xfrm>
          <a:prstGeom prst="rect">
            <a:avLst/>
          </a:prstGeom>
        </p:spPr>
      </p:pic>
    </p:spTree>
    <p:extLst>
      <p:ext uri="{BB962C8B-B14F-4D97-AF65-F5344CB8AC3E}">
        <p14:creationId xmlns:p14="http://schemas.microsoft.com/office/powerpoint/2010/main" val="364888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534A4C7-587F-AC19-02EB-CB467ED4CBB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ild holding a flask with a red liquid in it&#10;&#10;Description automatically generated">
            <a:extLst>
              <a:ext uri="{FF2B5EF4-FFF2-40B4-BE49-F238E27FC236}">
                <a16:creationId xmlns:a16="http://schemas.microsoft.com/office/drawing/2014/main" id="{510A285C-F266-7668-A8F8-48247E0336A9}"/>
              </a:ext>
            </a:extLst>
          </p:cNvPr>
          <p:cNvPicPr>
            <a:picLocks noChangeAspect="1"/>
          </p:cNvPicPr>
          <p:nvPr/>
        </p:nvPicPr>
        <p:blipFill>
          <a:blip r:embed="rId3"/>
          <a:srcRect b="15730"/>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3624734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5203482-A9D5-ECDF-90EA-4A0EC46C080F}"/>
            </a:ext>
          </a:extLst>
        </p:cNvPr>
        <p:cNvGrpSpPr/>
        <p:nvPr/>
      </p:nvGrpSpPr>
      <p:grpSpPr>
        <a:xfrm>
          <a:off x="0" y="0"/>
          <a:ext cx="0" cy="0"/>
          <a:chOff x="0" y="0"/>
          <a:chExt cx="0" cy="0"/>
        </a:xfrm>
      </p:grpSpPr>
      <p:pic>
        <p:nvPicPr>
          <p:cNvPr id="3" name="Picture 2" descr="A person pointing up with her finger&#10;&#10;Description automatically generated">
            <a:extLst>
              <a:ext uri="{FF2B5EF4-FFF2-40B4-BE49-F238E27FC236}">
                <a16:creationId xmlns:a16="http://schemas.microsoft.com/office/drawing/2014/main" id="{DAFB3BE1-D5F9-841E-BEE0-12B485B13422}"/>
              </a:ext>
            </a:extLst>
          </p:cNvPr>
          <p:cNvPicPr>
            <a:picLocks noChangeAspect="1"/>
          </p:cNvPicPr>
          <p:nvPr/>
        </p:nvPicPr>
        <p:blipFill>
          <a:blip r:embed="rId3"/>
          <a:srcRect b="1573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1012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2E64A06-F9A7-C167-0972-3E9F3B7E57D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chat gpt logo&#10;&#10;Description automatically generated">
            <a:extLst>
              <a:ext uri="{FF2B5EF4-FFF2-40B4-BE49-F238E27FC236}">
                <a16:creationId xmlns:a16="http://schemas.microsoft.com/office/drawing/2014/main" id="{4C80C1A0-10C7-7D6B-466E-974EA523B0B2}"/>
              </a:ext>
            </a:extLst>
          </p:cNvPr>
          <p:cNvPicPr>
            <a:picLocks noChangeAspect="1"/>
          </p:cNvPicPr>
          <p:nvPr/>
        </p:nvPicPr>
        <p:blipFill>
          <a:blip r:embed="rId3"/>
          <a:srcRect b="16974"/>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1547885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44EDD20-AE8C-94DC-7063-90CCBE01858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typing on a computer&#10;&#10;Description automatically generated">
            <a:extLst>
              <a:ext uri="{FF2B5EF4-FFF2-40B4-BE49-F238E27FC236}">
                <a16:creationId xmlns:a16="http://schemas.microsoft.com/office/drawing/2014/main" id="{3D18D812-B9E0-C507-AE51-26419EEF76FA}"/>
              </a:ext>
            </a:extLst>
          </p:cNvPr>
          <p:cNvPicPr>
            <a:picLocks noChangeAspect="1"/>
          </p:cNvPicPr>
          <p:nvPr/>
        </p:nvPicPr>
        <p:blipFill>
          <a:blip r:embed="rId3"/>
          <a:srcRect r="973" b="1"/>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1572698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C2F411B-30A9-6F95-2B61-0778995F09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7FEB00-146C-AAC1-A2D3-1AB46FCB274E}"/>
              </a:ext>
            </a:extLst>
          </p:cNvPr>
          <p:cNvSpPr txBox="1"/>
          <p:nvPr/>
        </p:nvSpPr>
        <p:spPr>
          <a:xfrm>
            <a:off x="685085" y="1325880"/>
            <a:ext cx="3834704"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No updates to the latest information </a:t>
            </a:r>
            <a:endParaRPr lang="en-RS" sz="1800" dirty="0">
              <a:solidFill>
                <a:schemeClr val="bg1"/>
              </a:solidFill>
              <a:latin typeface="Aptos Display" panose="020B0004020202020204" pitchFamily="34" charset="0"/>
            </a:endParaRPr>
          </a:p>
        </p:txBody>
      </p:sp>
      <p:sp>
        <p:nvSpPr>
          <p:cNvPr id="3" name="TextBox 2">
            <a:extLst>
              <a:ext uri="{FF2B5EF4-FFF2-40B4-BE49-F238E27FC236}">
                <a16:creationId xmlns:a16="http://schemas.microsoft.com/office/drawing/2014/main" id="{68F64C34-1B9C-6412-5DCA-27C90411C8DC}"/>
              </a:ext>
            </a:extLst>
          </p:cNvPr>
          <p:cNvSpPr txBox="1"/>
          <p:nvPr/>
        </p:nvSpPr>
        <p:spPr>
          <a:xfrm>
            <a:off x="360218" y="350982"/>
            <a:ext cx="3785011"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LLMs limitations</a:t>
            </a:r>
          </a:p>
        </p:txBody>
      </p:sp>
      <p:sp>
        <p:nvSpPr>
          <p:cNvPr id="4" name="TextBox 3">
            <a:extLst>
              <a:ext uri="{FF2B5EF4-FFF2-40B4-BE49-F238E27FC236}">
                <a16:creationId xmlns:a16="http://schemas.microsoft.com/office/drawing/2014/main" id="{DE3BC175-285F-E0BC-E32E-451E728F05C0}"/>
              </a:ext>
            </a:extLst>
          </p:cNvPr>
          <p:cNvSpPr txBox="1"/>
          <p:nvPr/>
        </p:nvSpPr>
        <p:spPr>
          <a:xfrm>
            <a:off x="685085" y="1962224"/>
            <a:ext cx="1656223"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Hallucinations</a:t>
            </a:r>
            <a:endParaRPr lang="en-RS" sz="1800" dirty="0">
              <a:solidFill>
                <a:schemeClr val="bg1"/>
              </a:solidFill>
              <a:latin typeface="Aptos Display" panose="020B0004020202020204" pitchFamily="34" charset="0"/>
            </a:endParaRPr>
          </a:p>
        </p:txBody>
      </p:sp>
      <p:sp>
        <p:nvSpPr>
          <p:cNvPr id="5" name="TextBox 4">
            <a:extLst>
              <a:ext uri="{FF2B5EF4-FFF2-40B4-BE49-F238E27FC236}">
                <a16:creationId xmlns:a16="http://schemas.microsoft.com/office/drawing/2014/main" id="{39183370-0C97-23E9-7EA0-4C79D28B5964}"/>
              </a:ext>
            </a:extLst>
          </p:cNvPr>
          <p:cNvSpPr txBox="1"/>
          <p:nvPr/>
        </p:nvSpPr>
        <p:spPr>
          <a:xfrm>
            <a:off x="685085" y="3244334"/>
            <a:ext cx="4330032"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Domain specific most accurate information</a:t>
            </a:r>
            <a:endParaRPr lang="en-RS" sz="1800" dirty="0">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3BF8FBF3-DE39-1443-5F90-959FC5C3C6AB}"/>
              </a:ext>
            </a:extLst>
          </p:cNvPr>
          <p:cNvSpPr txBox="1"/>
          <p:nvPr/>
        </p:nvSpPr>
        <p:spPr>
          <a:xfrm>
            <a:off x="685085" y="2598568"/>
            <a:ext cx="2555508"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Updates takes long time</a:t>
            </a:r>
            <a:endParaRPr lang="en-RS" sz="1800"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2055646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B358A780-CD44-DF6A-8F26-EA89000636A9}"/>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s face with a black box&#10;&#10;Description automatically generated">
            <a:extLst>
              <a:ext uri="{FF2B5EF4-FFF2-40B4-BE49-F238E27FC236}">
                <a16:creationId xmlns:a16="http://schemas.microsoft.com/office/drawing/2014/main" id="{6F41DA8E-385E-3A6F-E3BE-BF4F965696D4}"/>
              </a:ext>
            </a:extLst>
          </p:cNvPr>
          <p:cNvPicPr>
            <a:picLocks noChangeAspect="1"/>
          </p:cNvPicPr>
          <p:nvPr/>
        </p:nvPicPr>
        <p:blipFill>
          <a:blip r:embed="rId3"/>
          <a:srcRect b="3846"/>
          <a:stretch/>
        </p:blipFill>
        <p:spPr>
          <a:xfrm>
            <a:off x="20" y="-22"/>
            <a:ext cx="12191977" cy="6858022"/>
          </a:xfrm>
          <a:prstGeom prst="rect">
            <a:avLst/>
          </a:prstGeom>
        </p:spPr>
      </p:pic>
      <p:sp>
        <p:nvSpPr>
          <p:cNvPr id="30" name="Rectangle 2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3A7246-02E8-AAD0-FEFE-DCE00F4777C8}"/>
              </a:ext>
            </a:extLst>
          </p:cNvPr>
          <p:cNvSpPr txBox="1"/>
          <p:nvPr/>
        </p:nvSpPr>
        <p:spPr>
          <a:xfrm>
            <a:off x="242831" y="1199052"/>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kern="1200" dirty="0">
                <a:solidFill>
                  <a:srgbClr val="FFFFFF"/>
                </a:solidFill>
                <a:latin typeface="+mj-lt"/>
                <a:ea typeface="+mj-ea"/>
                <a:cs typeface="+mj-cs"/>
              </a:rPr>
              <a:t>Chapter 2 </a:t>
            </a:r>
          </a:p>
          <a:p>
            <a:pPr>
              <a:lnSpc>
                <a:spcPct val="90000"/>
              </a:lnSpc>
              <a:spcBef>
                <a:spcPct val="0"/>
              </a:spcBef>
              <a:spcAft>
                <a:spcPts val="600"/>
              </a:spcAft>
            </a:pPr>
            <a:endParaRPr lang="en-US" sz="4400" b="1" kern="1200" dirty="0">
              <a:solidFill>
                <a:srgbClr val="FFFFFF"/>
              </a:solidFill>
              <a:latin typeface="+mj-lt"/>
              <a:ea typeface="+mj-ea"/>
              <a:cs typeface="+mj-cs"/>
            </a:endParaRPr>
          </a:p>
          <a:p>
            <a:pPr>
              <a:lnSpc>
                <a:spcPct val="90000"/>
              </a:lnSpc>
              <a:spcBef>
                <a:spcPct val="0"/>
              </a:spcBef>
              <a:spcAft>
                <a:spcPts val="600"/>
              </a:spcAft>
            </a:pPr>
            <a:r>
              <a:rPr lang="en-US" sz="4400" b="1" kern="1200" dirty="0">
                <a:solidFill>
                  <a:srgbClr val="FFFFFF"/>
                </a:solidFill>
                <a:latin typeface="+mj-lt"/>
                <a:ea typeface="+mj-ea"/>
                <a:cs typeface="+mj-cs"/>
              </a:rPr>
              <a:t>Retrieval Augmented </a:t>
            </a:r>
          </a:p>
          <a:p>
            <a:pPr>
              <a:lnSpc>
                <a:spcPct val="90000"/>
              </a:lnSpc>
              <a:spcBef>
                <a:spcPct val="0"/>
              </a:spcBef>
              <a:spcAft>
                <a:spcPts val="600"/>
              </a:spcAft>
            </a:pPr>
            <a:r>
              <a:rPr lang="en-US" sz="4400" b="1" kern="1200" dirty="0">
                <a:solidFill>
                  <a:srgbClr val="FFFFFF"/>
                </a:solidFill>
                <a:latin typeface="+mj-lt"/>
                <a:ea typeface="+mj-ea"/>
                <a:cs typeface="+mj-cs"/>
              </a:rPr>
              <a:t>Generation</a:t>
            </a: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947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92224814-3435-E792-7BD9-0AD3BCDB8CA6}"/>
            </a:ext>
          </a:extLst>
        </p:cNvPr>
        <p:cNvGrpSpPr/>
        <p:nvPr/>
      </p:nvGrpSpPr>
      <p:grpSpPr>
        <a:xfrm>
          <a:off x="0" y="0"/>
          <a:ext cx="0" cy="0"/>
          <a:chOff x="0" y="0"/>
          <a:chExt cx="0" cy="0"/>
        </a:xfrm>
      </p:grpSpPr>
      <p:pic>
        <p:nvPicPr>
          <p:cNvPr id="3" name="Picture 2" descr="A grid with blue dots and lines&#10;&#10;Description automatically generated">
            <a:extLst>
              <a:ext uri="{FF2B5EF4-FFF2-40B4-BE49-F238E27FC236}">
                <a16:creationId xmlns:a16="http://schemas.microsoft.com/office/drawing/2014/main" id="{80C44E01-8932-0BD1-E304-D80420060BD2}"/>
              </a:ext>
            </a:extLst>
          </p:cNvPr>
          <p:cNvPicPr>
            <a:picLocks noChangeAspect="1"/>
          </p:cNvPicPr>
          <p:nvPr/>
        </p:nvPicPr>
        <p:blipFill>
          <a:blip r:embed="rId3"/>
          <a:stretch>
            <a:fillRect/>
          </a:stretch>
        </p:blipFill>
        <p:spPr>
          <a:xfrm>
            <a:off x="643467" y="1444624"/>
            <a:ext cx="5291666" cy="3968751"/>
          </a:xfrm>
          <a:prstGeom prst="rect">
            <a:avLst/>
          </a:prstGeom>
        </p:spPr>
      </p:pic>
      <p:pic>
        <p:nvPicPr>
          <p:cNvPr id="5" name="Picture 4" descr="A graph with dots and lines&#10;&#10;Description automatically generated">
            <a:extLst>
              <a:ext uri="{FF2B5EF4-FFF2-40B4-BE49-F238E27FC236}">
                <a16:creationId xmlns:a16="http://schemas.microsoft.com/office/drawing/2014/main" id="{A2CAC599-6B9E-368B-EDBB-5647FDC81476}"/>
              </a:ext>
            </a:extLst>
          </p:cNvPr>
          <p:cNvPicPr>
            <a:picLocks noChangeAspect="1"/>
          </p:cNvPicPr>
          <p:nvPr/>
        </p:nvPicPr>
        <p:blipFill>
          <a:blip r:embed="rId4"/>
          <a:stretch>
            <a:fillRect/>
          </a:stretch>
        </p:blipFill>
        <p:spPr>
          <a:xfrm>
            <a:off x="6256865" y="1444624"/>
            <a:ext cx="5291667" cy="3968752"/>
          </a:xfrm>
          <a:prstGeom prst="rect">
            <a:avLst/>
          </a:prstGeom>
        </p:spPr>
      </p:pic>
      <p:sp>
        <p:nvSpPr>
          <p:cNvPr id="6" name="TextBox 5">
            <a:extLst>
              <a:ext uri="{FF2B5EF4-FFF2-40B4-BE49-F238E27FC236}">
                <a16:creationId xmlns:a16="http://schemas.microsoft.com/office/drawing/2014/main" id="{B6BB969D-0BDB-AE1D-3A54-1A6821148973}"/>
              </a:ext>
            </a:extLst>
          </p:cNvPr>
          <p:cNvSpPr txBox="1"/>
          <p:nvPr/>
        </p:nvSpPr>
        <p:spPr>
          <a:xfrm>
            <a:off x="360218" y="350982"/>
            <a:ext cx="5102679" cy="707886"/>
          </a:xfrm>
          <a:prstGeom prst="rect">
            <a:avLst/>
          </a:prstGeom>
          <a:noFill/>
        </p:spPr>
        <p:txBody>
          <a:bodyPr wrap="none" rtlCol="0">
            <a:spAutoFit/>
          </a:bodyPr>
          <a:lstStyle/>
          <a:p>
            <a:r>
              <a:rPr lang="en-RS" sz="4000" b="1" dirty="0">
                <a:solidFill>
                  <a:schemeClr val="accent2"/>
                </a:solidFill>
                <a:latin typeface="Aptos Display" panose="020B0004020202020204" pitchFamily="34" charset="0"/>
              </a:rPr>
              <a:t>Vectors &amp; embeddings</a:t>
            </a:r>
          </a:p>
        </p:txBody>
      </p:sp>
    </p:spTree>
    <p:extLst>
      <p:ext uri="{BB962C8B-B14F-4D97-AF65-F5344CB8AC3E}">
        <p14:creationId xmlns:p14="http://schemas.microsoft.com/office/powerpoint/2010/main" val="382304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B99F79B3-4095-DC04-C02E-EE5DEB70048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food content&#10;&#10;Description automatically generated">
            <a:extLst>
              <a:ext uri="{FF2B5EF4-FFF2-40B4-BE49-F238E27FC236}">
                <a16:creationId xmlns:a16="http://schemas.microsoft.com/office/drawing/2014/main" id="{2E1E88AA-41A1-FD76-17D6-13122A890286}"/>
              </a:ext>
            </a:extLst>
          </p:cNvPr>
          <p:cNvPicPr>
            <a:picLocks noChangeAspect="1"/>
          </p:cNvPicPr>
          <p:nvPr/>
        </p:nvPicPr>
        <p:blipFill>
          <a:blip r:embed="rId3"/>
          <a:stretch>
            <a:fillRect/>
          </a:stretch>
        </p:blipFill>
        <p:spPr>
          <a:xfrm>
            <a:off x="793590" y="643466"/>
            <a:ext cx="6747676" cy="5566833"/>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0176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5A72163-E8CB-FD7F-FBC2-2A1F26329A6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a line graph&#10;&#10;Description automatically generated with medium confidence">
            <a:extLst>
              <a:ext uri="{FF2B5EF4-FFF2-40B4-BE49-F238E27FC236}">
                <a16:creationId xmlns:a16="http://schemas.microsoft.com/office/drawing/2014/main" id="{C3C3CA97-81EE-0A36-E129-2848A26AC6CF}"/>
              </a:ext>
            </a:extLst>
          </p:cNvPr>
          <p:cNvPicPr>
            <a:picLocks noChangeAspect="1"/>
          </p:cNvPicPr>
          <p:nvPr/>
        </p:nvPicPr>
        <p:blipFill>
          <a:blip r:embed="rId3"/>
          <a:stretch>
            <a:fillRect/>
          </a:stretch>
        </p:blipFill>
        <p:spPr>
          <a:xfrm>
            <a:off x="643467" y="1832290"/>
            <a:ext cx="7047923" cy="3189184"/>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78443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E97837F8-6A40-30D3-B3CB-5AD7AF9D065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in black hats&#10;&#10;Description automatically generated">
            <a:extLst>
              <a:ext uri="{FF2B5EF4-FFF2-40B4-BE49-F238E27FC236}">
                <a16:creationId xmlns:a16="http://schemas.microsoft.com/office/drawing/2014/main" id="{4011E974-07BB-8FE1-182B-FC97B8E2493F}"/>
              </a:ext>
            </a:extLst>
          </p:cNvPr>
          <p:cNvPicPr>
            <a:picLocks noChangeAspect="1"/>
          </p:cNvPicPr>
          <p:nvPr/>
        </p:nvPicPr>
        <p:blipFill>
          <a:blip r:embed="rId3"/>
          <a:srcRect t="3816" b="12866"/>
          <a:stretch/>
        </p:blipFill>
        <p:spPr>
          <a:xfrm>
            <a:off x="20" y="1282"/>
            <a:ext cx="12191980" cy="6856718"/>
          </a:xfrm>
          <a:prstGeom prst="rect">
            <a:avLst/>
          </a:prstGeom>
        </p:spPr>
      </p:pic>
    </p:spTree>
    <p:extLst>
      <p:ext uri="{BB962C8B-B14F-4D97-AF65-F5344CB8AC3E}">
        <p14:creationId xmlns:p14="http://schemas.microsoft.com/office/powerpoint/2010/main" val="320832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D08C6CCA-F146-070F-417C-96C15D51B2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62D847-F11C-A9C3-90A9-1B7F033C39EA}"/>
              </a:ext>
            </a:extLst>
          </p:cNvPr>
          <p:cNvSpPr txBox="1"/>
          <p:nvPr/>
        </p:nvSpPr>
        <p:spPr>
          <a:xfrm>
            <a:off x="360218" y="350982"/>
            <a:ext cx="2422458"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Basic Idea</a:t>
            </a:r>
          </a:p>
        </p:txBody>
      </p:sp>
      <p:sp>
        <p:nvSpPr>
          <p:cNvPr id="3" name="TextBox 2">
            <a:extLst>
              <a:ext uri="{FF2B5EF4-FFF2-40B4-BE49-F238E27FC236}">
                <a16:creationId xmlns:a16="http://schemas.microsoft.com/office/drawing/2014/main" id="{30B1BBDD-FB57-834C-1F0A-78BCF4BAD7B1}"/>
              </a:ext>
            </a:extLst>
          </p:cNvPr>
          <p:cNvSpPr txBox="1"/>
          <p:nvPr/>
        </p:nvSpPr>
        <p:spPr>
          <a:xfrm>
            <a:off x="1571447" y="2494280"/>
            <a:ext cx="8667757" cy="1077218"/>
          </a:xfrm>
          <a:prstGeom prst="rect">
            <a:avLst/>
          </a:prstGeom>
          <a:noFill/>
        </p:spPr>
        <p:txBody>
          <a:bodyPr wrap="none" rtlCol="0">
            <a:spAutoFit/>
          </a:bodyPr>
          <a:lstStyle/>
          <a:p>
            <a:r>
              <a:rPr lang="en-RS" sz="3200" dirty="0">
                <a:solidFill>
                  <a:schemeClr val="bg1"/>
                </a:solidFill>
                <a:latin typeface="Aptos Display" panose="020B0004020202020204" pitchFamily="34" charset="0"/>
              </a:rPr>
              <a:t>Use RAG to </a:t>
            </a:r>
            <a:r>
              <a:rPr lang="en-RS" sz="3200" b="1" dirty="0">
                <a:solidFill>
                  <a:schemeClr val="bg1"/>
                </a:solidFill>
                <a:latin typeface="Aptos Display" panose="020B0004020202020204" pitchFamily="34" charset="0"/>
              </a:rPr>
              <a:t>force</a:t>
            </a:r>
            <a:r>
              <a:rPr lang="en-RS" sz="3200" dirty="0">
                <a:solidFill>
                  <a:schemeClr val="bg1"/>
                </a:solidFill>
                <a:latin typeface="Aptos Display" panose="020B0004020202020204" pitchFamily="34" charset="0"/>
              </a:rPr>
              <a:t> the LLMs to </a:t>
            </a:r>
            <a:r>
              <a:rPr lang="en-RS" sz="3200" b="1" dirty="0">
                <a:solidFill>
                  <a:schemeClr val="bg1"/>
                </a:solidFill>
                <a:latin typeface="Aptos Display" panose="020B0004020202020204" pitchFamily="34" charset="0"/>
              </a:rPr>
              <a:t>work with your data </a:t>
            </a:r>
          </a:p>
          <a:p>
            <a:r>
              <a:rPr lang="en-GB" sz="3200" dirty="0">
                <a:solidFill>
                  <a:schemeClr val="bg1"/>
                </a:solidFill>
                <a:latin typeface="Aptos Display" panose="020B0004020202020204" pitchFamily="34" charset="0"/>
              </a:rPr>
              <a:t>b</a:t>
            </a:r>
            <a:r>
              <a:rPr lang="en-RS" sz="3200" dirty="0">
                <a:solidFill>
                  <a:schemeClr val="bg1"/>
                </a:solidFill>
                <a:latin typeface="Aptos Display" panose="020B0004020202020204" pitchFamily="34" charset="0"/>
              </a:rPr>
              <a:t>y injecting it via a vector database </a:t>
            </a:r>
          </a:p>
        </p:txBody>
      </p:sp>
    </p:spTree>
    <p:extLst>
      <p:ext uri="{BB962C8B-B14F-4D97-AF65-F5344CB8AC3E}">
        <p14:creationId xmlns:p14="http://schemas.microsoft.com/office/powerpoint/2010/main" val="3876040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8A181A7-105F-6C50-B955-1B45F09EE1E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49E55BEE-9ED7-63DA-2369-8D5AE41810E2}"/>
              </a:ext>
            </a:extLst>
          </p:cNvPr>
          <p:cNvPicPr>
            <a:picLocks noChangeAspect="1"/>
          </p:cNvPicPr>
          <p:nvPr/>
        </p:nvPicPr>
        <p:blipFill>
          <a:blip r:embed="rId3"/>
          <a:srcRect t="3213" r="1" b="10179"/>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extLst>
      <p:ext uri="{BB962C8B-B14F-4D97-AF65-F5344CB8AC3E}">
        <p14:creationId xmlns:p14="http://schemas.microsoft.com/office/powerpoint/2010/main" val="766796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7E07B926-C06F-44A3-9C79-F29CE693FE9C}"/>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3" name="TextBox 2">
            <a:extLst>
              <a:ext uri="{FF2B5EF4-FFF2-40B4-BE49-F238E27FC236}">
                <a16:creationId xmlns:a16="http://schemas.microsoft.com/office/drawing/2014/main" id="{526F7E90-8664-0D87-A65D-896482D79889}"/>
              </a:ext>
            </a:extLst>
          </p:cNvPr>
          <p:cNvSpPr txBox="1"/>
          <p:nvPr/>
        </p:nvSpPr>
        <p:spPr>
          <a:xfrm>
            <a:off x="723901" y="509587"/>
            <a:ext cx="7649239" cy="7429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Naive RAG – basic architecture</a:t>
            </a:r>
          </a:p>
        </p:txBody>
      </p:sp>
      <p:pic>
        <p:nvPicPr>
          <p:cNvPr id="8" name="Picture 7" descr="A screenshot of a computer&#10;&#10;Description automatically generated">
            <a:extLst>
              <a:ext uri="{FF2B5EF4-FFF2-40B4-BE49-F238E27FC236}">
                <a16:creationId xmlns:a16="http://schemas.microsoft.com/office/drawing/2014/main" id="{121D2386-7112-1DDB-A83A-8069543B9B49}"/>
              </a:ext>
            </a:extLst>
          </p:cNvPr>
          <p:cNvPicPr>
            <a:picLocks noChangeAspect="1"/>
          </p:cNvPicPr>
          <p:nvPr/>
        </p:nvPicPr>
        <p:blipFill>
          <a:blip r:embed="rId3"/>
          <a:stretch>
            <a:fillRect/>
          </a:stretch>
        </p:blipFill>
        <p:spPr>
          <a:xfrm>
            <a:off x="705972" y="2171514"/>
            <a:ext cx="10768181" cy="3930386"/>
          </a:xfrm>
          <a:prstGeom prst="rect">
            <a:avLst/>
          </a:prstGeom>
        </p:spPr>
      </p:pic>
      <p:sp>
        <p:nvSpPr>
          <p:cNvPr id="31" name="Freeform: Shape 30">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735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8736C9F8-5517-88D2-C9E4-4408783855C7}"/>
            </a:ext>
          </a:extLst>
        </p:cNvPr>
        <p:cNvGrpSpPr/>
        <p:nvPr/>
      </p:nvGrpSpPr>
      <p:grpSpPr>
        <a:xfrm>
          <a:off x="0" y="0"/>
          <a:ext cx="0" cy="0"/>
          <a:chOff x="0" y="0"/>
          <a:chExt cx="0" cy="0"/>
        </a:xfrm>
      </p:grpSpPr>
      <p:pic>
        <p:nvPicPr>
          <p:cNvPr id="3" name="Picture 2" descr="A diagram of a software application&#10;&#10;Description automatically generated">
            <a:extLst>
              <a:ext uri="{FF2B5EF4-FFF2-40B4-BE49-F238E27FC236}">
                <a16:creationId xmlns:a16="http://schemas.microsoft.com/office/drawing/2014/main" id="{DEB650E7-65C4-E314-EC3C-165F5B344ED7}"/>
              </a:ext>
            </a:extLst>
          </p:cNvPr>
          <p:cNvPicPr>
            <a:picLocks noChangeAspect="1"/>
          </p:cNvPicPr>
          <p:nvPr/>
        </p:nvPicPr>
        <p:blipFill>
          <a:blip r:embed="rId3"/>
          <a:stretch>
            <a:fillRect/>
          </a:stretch>
        </p:blipFill>
        <p:spPr>
          <a:xfrm>
            <a:off x="643467" y="1711452"/>
            <a:ext cx="10905066" cy="3435095"/>
          </a:xfrm>
          <a:prstGeom prst="rect">
            <a:avLst/>
          </a:prstGeom>
        </p:spPr>
      </p:pic>
    </p:spTree>
    <p:extLst>
      <p:ext uri="{BB962C8B-B14F-4D97-AF65-F5344CB8AC3E}">
        <p14:creationId xmlns:p14="http://schemas.microsoft.com/office/powerpoint/2010/main" val="307292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86F142C1-C95B-4219-CE4C-D1F896346211}"/>
            </a:ext>
          </a:extLst>
        </p:cNvPr>
        <p:cNvGrpSpPr/>
        <p:nvPr/>
      </p:nvGrpSpPr>
      <p:grpSpPr>
        <a:xfrm>
          <a:off x="0" y="0"/>
          <a:ext cx="0" cy="0"/>
          <a:chOff x="0" y="0"/>
          <a:chExt cx="0" cy="0"/>
        </a:xfrm>
      </p:grpSpPr>
      <p:pic>
        <p:nvPicPr>
          <p:cNvPr id="4" name="Picture 3" descr="A diagram of a software application&#10;&#10;Description automatically generated">
            <a:extLst>
              <a:ext uri="{FF2B5EF4-FFF2-40B4-BE49-F238E27FC236}">
                <a16:creationId xmlns:a16="http://schemas.microsoft.com/office/drawing/2014/main" id="{E9BDEC80-A850-D96E-28B9-EE16755B45CE}"/>
              </a:ext>
            </a:extLst>
          </p:cNvPr>
          <p:cNvPicPr>
            <a:picLocks noChangeAspect="1"/>
          </p:cNvPicPr>
          <p:nvPr/>
        </p:nvPicPr>
        <p:blipFill>
          <a:blip r:embed="rId3"/>
          <a:stretch>
            <a:fillRect/>
          </a:stretch>
        </p:blipFill>
        <p:spPr>
          <a:xfrm>
            <a:off x="1859447" y="643466"/>
            <a:ext cx="8473105" cy="5571067"/>
          </a:xfrm>
          <a:prstGeom prst="rect">
            <a:avLst/>
          </a:prstGeom>
        </p:spPr>
      </p:pic>
    </p:spTree>
    <p:extLst>
      <p:ext uri="{BB962C8B-B14F-4D97-AF65-F5344CB8AC3E}">
        <p14:creationId xmlns:p14="http://schemas.microsoft.com/office/powerpoint/2010/main" val="157743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E5774A2-8631-DC94-ACCC-A20A5A770D5F}"/>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874EF1D-8CCF-DB84-13EF-B2057EDCBFEB}"/>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kern="1200" dirty="0">
                <a:solidFill>
                  <a:schemeClr val="tx1"/>
                </a:solidFill>
                <a:latin typeface="+mj-lt"/>
                <a:ea typeface="+mj-ea"/>
                <a:cs typeface="+mj-cs"/>
              </a:rPr>
              <a:t>RAG – Embeddings</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square with white text&#10;&#10;Description automatically generated">
            <a:extLst>
              <a:ext uri="{FF2B5EF4-FFF2-40B4-BE49-F238E27FC236}">
                <a16:creationId xmlns:a16="http://schemas.microsoft.com/office/drawing/2014/main" id="{83F205C7-C123-B3FD-6845-6F346F0021E3}"/>
              </a:ext>
            </a:extLst>
          </p:cNvPr>
          <p:cNvPicPr>
            <a:picLocks noChangeAspect="1"/>
          </p:cNvPicPr>
          <p:nvPr/>
        </p:nvPicPr>
        <p:blipFill>
          <a:blip r:embed="rId3"/>
          <a:stretch>
            <a:fillRect/>
          </a:stretch>
        </p:blipFill>
        <p:spPr>
          <a:xfrm>
            <a:off x="874958" y="2084546"/>
            <a:ext cx="10673563" cy="2001292"/>
          </a:xfrm>
          <a:prstGeom prst="rect">
            <a:avLst/>
          </a:prstGeom>
        </p:spPr>
      </p:pic>
      <p:sp>
        <p:nvSpPr>
          <p:cNvPr id="7" name="TextBox 6">
            <a:extLst>
              <a:ext uri="{FF2B5EF4-FFF2-40B4-BE49-F238E27FC236}">
                <a16:creationId xmlns:a16="http://schemas.microsoft.com/office/drawing/2014/main" id="{581B4E7B-9ED5-353C-87F1-76C58D777719}"/>
              </a:ext>
            </a:extLst>
          </p:cNvPr>
          <p:cNvSpPr txBox="1"/>
          <p:nvPr/>
        </p:nvSpPr>
        <p:spPr>
          <a:xfrm>
            <a:off x="874958" y="4559182"/>
            <a:ext cx="10617009" cy="646331"/>
          </a:xfrm>
          <a:prstGeom prst="rect">
            <a:avLst/>
          </a:prstGeom>
          <a:noFill/>
        </p:spPr>
        <p:txBody>
          <a:bodyPr wrap="none" rtlCol="0">
            <a:spAutoFit/>
          </a:bodyPr>
          <a:lstStyle/>
          <a:p>
            <a:r>
              <a:rPr lang="en-RS" sz="1800" dirty="0">
                <a:solidFill>
                  <a:schemeClr val="tx1"/>
                </a:solidFill>
                <a:latin typeface="Aptos Display" panose="020B0004020202020204" pitchFamily="34" charset="0"/>
              </a:rPr>
              <a:t>Embeddings are vectors or arrays of numbers that represent the meaning and context of the tokens. Help models</a:t>
            </a:r>
          </a:p>
          <a:p>
            <a:r>
              <a:rPr lang="en-GB" sz="1800" dirty="0">
                <a:solidFill>
                  <a:schemeClr val="tx1"/>
                </a:solidFill>
                <a:latin typeface="Aptos Display" panose="020B0004020202020204" pitchFamily="34" charset="0"/>
              </a:rPr>
              <a:t>T</a:t>
            </a:r>
            <a:r>
              <a:rPr lang="en-RS" sz="1800" dirty="0">
                <a:solidFill>
                  <a:schemeClr val="tx1"/>
                </a:solidFill>
                <a:latin typeface="Aptos Display" panose="020B0004020202020204" pitchFamily="34" charset="0"/>
              </a:rPr>
              <a:t>o understand relation between tokens.</a:t>
            </a:r>
          </a:p>
        </p:txBody>
      </p:sp>
      <p:sp>
        <p:nvSpPr>
          <p:cNvPr id="9" name="TextBox 8">
            <a:extLst>
              <a:ext uri="{FF2B5EF4-FFF2-40B4-BE49-F238E27FC236}">
                <a16:creationId xmlns:a16="http://schemas.microsoft.com/office/drawing/2014/main" id="{BBB69321-115D-FC63-5A8C-7AC485B35A46}"/>
              </a:ext>
            </a:extLst>
          </p:cNvPr>
          <p:cNvSpPr txBox="1"/>
          <p:nvPr/>
        </p:nvSpPr>
        <p:spPr>
          <a:xfrm>
            <a:off x="874958" y="5205513"/>
            <a:ext cx="6917278" cy="369332"/>
          </a:xfrm>
          <a:prstGeom prst="rect">
            <a:avLst/>
          </a:prstGeom>
          <a:noFill/>
        </p:spPr>
        <p:txBody>
          <a:bodyPr wrap="none" rtlCol="0">
            <a:spAutoFit/>
          </a:bodyPr>
          <a:lstStyle/>
          <a:p>
            <a:r>
              <a:rPr lang="en-RS" sz="1800" dirty="0">
                <a:solidFill>
                  <a:schemeClr val="tx1"/>
                </a:solidFill>
                <a:latin typeface="Aptos Display" panose="020B0004020202020204" pitchFamily="34" charset="0"/>
              </a:rPr>
              <a:t>Used to encode input, decode output text and can vary in size/dimension.</a:t>
            </a:r>
          </a:p>
        </p:txBody>
      </p:sp>
      <p:sp>
        <p:nvSpPr>
          <p:cNvPr id="11" name="TextBox 10">
            <a:extLst>
              <a:ext uri="{FF2B5EF4-FFF2-40B4-BE49-F238E27FC236}">
                <a16:creationId xmlns:a16="http://schemas.microsoft.com/office/drawing/2014/main" id="{65BE7A93-4E3C-7781-DFF2-BD6A56669534}"/>
              </a:ext>
            </a:extLst>
          </p:cNvPr>
          <p:cNvSpPr txBox="1"/>
          <p:nvPr/>
        </p:nvSpPr>
        <p:spPr>
          <a:xfrm>
            <a:off x="874958" y="5678857"/>
            <a:ext cx="7867859" cy="369332"/>
          </a:xfrm>
          <a:prstGeom prst="rect">
            <a:avLst/>
          </a:prstGeom>
          <a:noFill/>
        </p:spPr>
        <p:txBody>
          <a:bodyPr wrap="none" rtlCol="0">
            <a:spAutoFit/>
          </a:bodyPr>
          <a:lstStyle/>
          <a:p>
            <a:r>
              <a:rPr lang="en-RS" sz="1800" dirty="0">
                <a:solidFill>
                  <a:schemeClr val="tx1"/>
                </a:solidFill>
                <a:latin typeface="Aptos Display" panose="020B0004020202020204" pitchFamily="34" charset="0"/>
              </a:rPr>
              <a:t>Huggingface MTEB leaderboard: </a:t>
            </a:r>
            <a:r>
              <a:rPr lang="en-GB" sz="1800" dirty="0">
                <a:solidFill>
                  <a:schemeClr val="bg1">
                    <a:lumMod val="50000"/>
                  </a:schemeClr>
                </a:solidFill>
                <a:latin typeface="Aptos Display" panose="020B0004020202020204" pitchFamily="34" charset="0"/>
              </a:rPr>
              <a:t>https://</a:t>
            </a:r>
            <a:r>
              <a:rPr lang="en-GB" sz="1800" dirty="0" err="1">
                <a:solidFill>
                  <a:schemeClr val="bg1">
                    <a:lumMod val="50000"/>
                  </a:schemeClr>
                </a:solidFill>
                <a:latin typeface="Aptos Display" panose="020B0004020202020204" pitchFamily="34" charset="0"/>
              </a:rPr>
              <a:t>huggingface.co</a:t>
            </a:r>
            <a:r>
              <a:rPr lang="en-GB" sz="1800" dirty="0">
                <a:solidFill>
                  <a:schemeClr val="bg1">
                    <a:lumMod val="50000"/>
                  </a:schemeClr>
                </a:solidFill>
                <a:latin typeface="Aptos Display" panose="020B0004020202020204" pitchFamily="34" charset="0"/>
              </a:rPr>
              <a:t>/spaces/</a:t>
            </a:r>
            <a:r>
              <a:rPr lang="en-GB" sz="1800" dirty="0" err="1">
                <a:solidFill>
                  <a:schemeClr val="bg1">
                    <a:lumMod val="50000"/>
                  </a:schemeClr>
                </a:solidFill>
                <a:latin typeface="Aptos Display" panose="020B0004020202020204" pitchFamily="34" charset="0"/>
              </a:rPr>
              <a:t>mteb</a:t>
            </a:r>
            <a:r>
              <a:rPr lang="en-GB" sz="1800" dirty="0">
                <a:solidFill>
                  <a:schemeClr val="bg1">
                    <a:lumMod val="50000"/>
                  </a:schemeClr>
                </a:solidFill>
                <a:latin typeface="Aptos Display" panose="020B0004020202020204" pitchFamily="34" charset="0"/>
              </a:rPr>
              <a:t>/leaderboard</a:t>
            </a:r>
            <a:r>
              <a:rPr lang="en-RS" sz="1800" dirty="0">
                <a:solidFill>
                  <a:schemeClr val="bg1">
                    <a:lumMod val="50000"/>
                  </a:schemeClr>
                </a:solidFill>
                <a:latin typeface="Aptos Display" panose="020B0004020202020204" pitchFamily="34" charset="0"/>
              </a:rPr>
              <a:t> </a:t>
            </a:r>
          </a:p>
        </p:txBody>
      </p:sp>
    </p:spTree>
    <p:extLst>
      <p:ext uri="{BB962C8B-B14F-4D97-AF65-F5344CB8AC3E}">
        <p14:creationId xmlns:p14="http://schemas.microsoft.com/office/powerpoint/2010/main" val="133125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7552C90-15D2-4B58-8190-3EF8A6ADD7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8257EA-4F57-750B-A500-36401DF7966D}"/>
              </a:ext>
            </a:extLst>
          </p:cNvPr>
          <p:cNvSpPr txBox="1"/>
          <p:nvPr/>
        </p:nvSpPr>
        <p:spPr>
          <a:xfrm>
            <a:off x="360218" y="350982"/>
            <a:ext cx="5554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RAG – Prompt templates</a:t>
            </a:r>
          </a:p>
        </p:txBody>
      </p:sp>
      <p:sp>
        <p:nvSpPr>
          <p:cNvPr id="4" name="TextBox 3">
            <a:extLst>
              <a:ext uri="{FF2B5EF4-FFF2-40B4-BE49-F238E27FC236}">
                <a16:creationId xmlns:a16="http://schemas.microsoft.com/office/drawing/2014/main" id="{479D9D6E-6325-447B-FC51-BEF7BAD46454}"/>
              </a:ext>
            </a:extLst>
          </p:cNvPr>
          <p:cNvSpPr txBox="1"/>
          <p:nvPr/>
        </p:nvSpPr>
        <p:spPr>
          <a:xfrm>
            <a:off x="1195527" y="1854200"/>
            <a:ext cx="8263433" cy="1077218"/>
          </a:xfrm>
          <a:prstGeom prst="rect">
            <a:avLst/>
          </a:prstGeom>
          <a:noFill/>
        </p:spPr>
        <p:txBody>
          <a:bodyPr wrap="square" rtlCol="0">
            <a:spAutoFit/>
          </a:bodyPr>
          <a:lstStyle/>
          <a:p>
            <a:r>
              <a:rPr lang="en-RS" sz="3200" dirty="0">
                <a:solidFill>
                  <a:schemeClr val="bg1"/>
                </a:solidFill>
                <a:latin typeface="Aptos Display" panose="020B0004020202020204" pitchFamily="34" charset="0"/>
              </a:rPr>
              <a:t>Inputs given to the LLM to generate response or to perform specific task.</a:t>
            </a:r>
          </a:p>
        </p:txBody>
      </p:sp>
      <p:sp>
        <p:nvSpPr>
          <p:cNvPr id="5" name="TextBox 4">
            <a:extLst>
              <a:ext uri="{FF2B5EF4-FFF2-40B4-BE49-F238E27FC236}">
                <a16:creationId xmlns:a16="http://schemas.microsoft.com/office/drawing/2014/main" id="{BA8EBA02-229D-4C75-99A2-D9D790A94AD2}"/>
              </a:ext>
            </a:extLst>
          </p:cNvPr>
          <p:cNvSpPr txBox="1"/>
          <p:nvPr/>
        </p:nvSpPr>
        <p:spPr>
          <a:xfrm>
            <a:off x="1195526" y="3188141"/>
            <a:ext cx="8263433" cy="1077218"/>
          </a:xfrm>
          <a:prstGeom prst="rect">
            <a:avLst/>
          </a:prstGeom>
          <a:noFill/>
        </p:spPr>
        <p:txBody>
          <a:bodyPr wrap="square" rtlCol="0">
            <a:spAutoFit/>
          </a:bodyPr>
          <a:lstStyle/>
          <a:p>
            <a:r>
              <a:rPr lang="en-RS" sz="3200" dirty="0">
                <a:solidFill>
                  <a:schemeClr val="bg1"/>
                </a:solidFill>
                <a:latin typeface="Aptos Display" panose="020B0004020202020204" pitchFamily="34" charset="0"/>
              </a:rPr>
              <a:t>The design of these prompts is critical, as it </a:t>
            </a:r>
            <a:r>
              <a:rPr lang="en-RS" sz="3200" b="1" dirty="0">
                <a:solidFill>
                  <a:schemeClr val="bg1"/>
                </a:solidFill>
                <a:latin typeface="Aptos Display" panose="020B0004020202020204" pitchFamily="34" charset="0"/>
              </a:rPr>
              <a:t>significantly</a:t>
            </a:r>
            <a:r>
              <a:rPr lang="en-RS" sz="3200" dirty="0">
                <a:solidFill>
                  <a:schemeClr val="bg1"/>
                </a:solidFill>
                <a:latin typeface="Aptos Display" panose="020B0004020202020204" pitchFamily="34" charset="0"/>
              </a:rPr>
              <a:t>  influences the output of the model.</a:t>
            </a:r>
          </a:p>
        </p:txBody>
      </p:sp>
      <p:sp>
        <p:nvSpPr>
          <p:cNvPr id="6" name="TextBox 5">
            <a:extLst>
              <a:ext uri="{FF2B5EF4-FFF2-40B4-BE49-F238E27FC236}">
                <a16:creationId xmlns:a16="http://schemas.microsoft.com/office/drawing/2014/main" id="{A0B87CF9-E4DF-2284-68E7-05D4D7B0906F}"/>
              </a:ext>
            </a:extLst>
          </p:cNvPr>
          <p:cNvSpPr txBox="1"/>
          <p:nvPr/>
        </p:nvSpPr>
        <p:spPr>
          <a:xfrm>
            <a:off x="1195525" y="4613522"/>
            <a:ext cx="8263433" cy="584775"/>
          </a:xfrm>
          <a:prstGeom prst="rect">
            <a:avLst/>
          </a:prstGeom>
          <a:noFill/>
        </p:spPr>
        <p:txBody>
          <a:bodyPr wrap="square" rtlCol="0">
            <a:spAutoFit/>
          </a:bodyPr>
          <a:lstStyle/>
          <a:p>
            <a:r>
              <a:rPr lang="en-RS" sz="3200" dirty="0">
                <a:solidFill>
                  <a:schemeClr val="bg1"/>
                </a:solidFill>
                <a:latin typeface="Aptos Display" panose="020B0004020202020204" pitchFamily="34" charset="0"/>
              </a:rPr>
              <a:t>New emerging skill/job – </a:t>
            </a:r>
            <a:r>
              <a:rPr lang="en-RS" sz="3200" b="1" dirty="0">
                <a:solidFill>
                  <a:schemeClr val="bg1"/>
                </a:solidFill>
                <a:latin typeface="Aptos Display" panose="020B0004020202020204" pitchFamily="34" charset="0"/>
              </a:rPr>
              <a:t>Prompt Engineering</a:t>
            </a:r>
          </a:p>
        </p:txBody>
      </p:sp>
    </p:spTree>
    <p:extLst>
      <p:ext uri="{BB962C8B-B14F-4D97-AF65-F5344CB8AC3E}">
        <p14:creationId xmlns:p14="http://schemas.microsoft.com/office/powerpoint/2010/main" val="826817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7DCA83F-C033-B341-5E99-EE50B803F7B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ird with a cup of tea&#10;&#10;Description automatically generated">
            <a:extLst>
              <a:ext uri="{FF2B5EF4-FFF2-40B4-BE49-F238E27FC236}">
                <a16:creationId xmlns:a16="http://schemas.microsoft.com/office/drawing/2014/main" id="{B66AC246-FA83-E7AD-3FE1-7F56857B8EC9}"/>
              </a:ext>
            </a:extLst>
          </p:cNvPr>
          <p:cNvPicPr>
            <a:picLocks noChangeAspect="1"/>
          </p:cNvPicPr>
          <p:nvPr/>
        </p:nvPicPr>
        <p:blipFill>
          <a:blip r:embed="rId3"/>
          <a:srcRect t="5341" r="2" b="9804"/>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275629C-F221-C72B-5048-592FBEF7FB75}"/>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dirty="0">
                <a:solidFill>
                  <a:schemeClr val="tx1"/>
                </a:solidFill>
                <a:latin typeface="+mj-lt"/>
                <a:ea typeface="+mj-ea"/>
                <a:cs typeface="+mj-cs"/>
              </a:rPr>
              <a:t>Chapter 3 </a:t>
            </a: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r>
              <a:rPr lang="en-US" sz="4800" b="1" kern="1200" dirty="0">
                <a:solidFill>
                  <a:schemeClr val="tx1"/>
                </a:solidFill>
                <a:latin typeface="+mj-lt"/>
                <a:ea typeface="+mj-ea"/>
                <a:cs typeface="+mj-cs"/>
              </a:rPr>
              <a:t>Langchain4J</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83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113EEB60-BF0C-F315-326D-8EC1893140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60A598-FEB3-3121-5953-EFD3F17C661D}"/>
              </a:ext>
            </a:extLst>
          </p:cNvPr>
          <p:cNvSpPr txBox="1"/>
          <p:nvPr/>
        </p:nvSpPr>
        <p:spPr>
          <a:xfrm>
            <a:off x="360218" y="350982"/>
            <a:ext cx="5025735"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Langchain4J Structure</a:t>
            </a:r>
          </a:p>
        </p:txBody>
      </p:sp>
      <p:pic>
        <p:nvPicPr>
          <p:cNvPr id="4" name="Picture 3" descr="A blue rectangular boxes with text&#10;&#10;Description automatically generated with medium confidence">
            <a:extLst>
              <a:ext uri="{FF2B5EF4-FFF2-40B4-BE49-F238E27FC236}">
                <a16:creationId xmlns:a16="http://schemas.microsoft.com/office/drawing/2014/main" id="{6083D91D-FA2B-0E2F-B3B5-424DE77F9A74}"/>
              </a:ext>
            </a:extLst>
          </p:cNvPr>
          <p:cNvPicPr>
            <a:picLocks noChangeAspect="1"/>
          </p:cNvPicPr>
          <p:nvPr/>
        </p:nvPicPr>
        <p:blipFill>
          <a:blip r:embed="rId4"/>
          <a:stretch>
            <a:fillRect/>
          </a:stretch>
        </p:blipFill>
        <p:spPr>
          <a:xfrm>
            <a:off x="2381250" y="1541780"/>
            <a:ext cx="7429500" cy="4546600"/>
          </a:xfrm>
          <a:prstGeom prst="rect">
            <a:avLst/>
          </a:prstGeom>
        </p:spPr>
      </p:pic>
    </p:spTree>
    <p:extLst>
      <p:ext uri="{BB962C8B-B14F-4D97-AF65-F5344CB8AC3E}">
        <p14:creationId xmlns:p14="http://schemas.microsoft.com/office/powerpoint/2010/main" val="3376851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B77B74CB-DE67-368F-3F74-6DF81E362579}"/>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wo robots standing on a circuit board&#10;&#10;Description automatically generated">
            <a:extLst>
              <a:ext uri="{FF2B5EF4-FFF2-40B4-BE49-F238E27FC236}">
                <a16:creationId xmlns:a16="http://schemas.microsoft.com/office/drawing/2014/main" id="{7334A47E-B3A8-B436-E6A5-735E60D3FA1E}"/>
              </a:ext>
            </a:extLst>
          </p:cNvPr>
          <p:cNvPicPr>
            <a:picLocks noChangeAspect="1"/>
          </p:cNvPicPr>
          <p:nvPr/>
        </p:nvPicPr>
        <p:blipFill>
          <a:blip r:embed="rId3"/>
          <a:srcRect t="1747"/>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6" name="TextBox 5">
            <a:extLst>
              <a:ext uri="{FF2B5EF4-FFF2-40B4-BE49-F238E27FC236}">
                <a16:creationId xmlns:a16="http://schemas.microsoft.com/office/drawing/2014/main" id="{A0613A1B-55A8-3920-B2F5-E7DB57AD144E}"/>
              </a:ext>
            </a:extLst>
          </p:cNvPr>
          <p:cNvSpPr txBox="1"/>
          <p:nvPr/>
        </p:nvSpPr>
        <p:spPr>
          <a:xfrm>
            <a:off x="442127" y="5385272"/>
            <a:ext cx="6931319" cy="1206448"/>
          </a:xfrm>
          <a:prstGeom prst="rect">
            <a:avLst/>
          </a:prstGeom>
        </p:spPr>
        <p:txBody>
          <a:bodyPr vert="horz" lIns="91440" tIns="45720" rIns="91440" bIns="45720" rtlCol="0" anchor="b">
            <a:noAutofit/>
          </a:bodyPr>
          <a:lstStyle/>
          <a:p>
            <a:pPr indent="-228600">
              <a:lnSpc>
                <a:spcPct val="90000"/>
              </a:lnSpc>
              <a:spcBef>
                <a:spcPct val="0"/>
              </a:spcBef>
              <a:spcAft>
                <a:spcPts val="600"/>
              </a:spcAft>
            </a:pPr>
            <a:r>
              <a:rPr lang="en-US" sz="3600" b="1" kern="1200" dirty="0">
                <a:solidFill>
                  <a:schemeClr val="tx1">
                    <a:lumMod val="85000"/>
                    <a:lumOff val="15000"/>
                  </a:schemeClr>
                </a:solidFill>
                <a:latin typeface="Aptos Display" panose="020B0004020202020204" pitchFamily="34" charset="0"/>
                <a:ea typeface="+mj-ea"/>
                <a:cs typeface="+mj-cs"/>
              </a:rPr>
              <a:t>Unlock the Future V2.0</a:t>
            </a:r>
          </a:p>
          <a:p>
            <a:pPr indent="-228600">
              <a:lnSpc>
                <a:spcPct val="90000"/>
              </a:lnSpc>
              <a:spcBef>
                <a:spcPct val="0"/>
              </a:spcBef>
              <a:spcAft>
                <a:spcPts val="600"/>
              </a:spcAft>
            </a:pPr>
            <a:r>
              <a:rPr lang="en-US" sz="3600" b="1" kern="1200" dirty="0">
                <a:solidFill>
                  <a:schemeClr val="tx1">
                    <a:lumMod val="85000"/>
                    <a:lumOff val="15000"/>
                  </a:schemeClr>
                </a:solidFill>
                <a:latin typeface="Aptos Display" panose="020B0004020202020204" pitchFamily="34" charset="0"/>
                <a:ea typeface="+mj-ea"/>
                <a:cs typeface="+mj-cs"/>
              </a:rPr>
              <a:t>AI Agents</a:t>
            </a:r>
          </a:p>
        </p:txBody>
      </p:sp>
    </p:spTree>
    <p:extLst>
      <p:ext uri="{BB962C8B-B14F-4D97-AF65-F5344CB8AC3E}">
        <p14:creationId xmlns:p14="http://schemas.microsoft.com/office/powerpoint/2010/main" val="3303596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ty at night with lights on the water&#10;&#10;Description automatically generated">
            <a:extLst>
              <a:ext uri="{FF2B5EF4-FFF2-40B4-BE49-F238E27FC236}">
                <a16:creationId xmlns:a16="http://schemas.microsoft.com/office/drawing/2014/main" id="{D0FC1D17-3569-E754-8BD0-11CCB2118FCB}"/>
              </a:ext>
            </a:extLst>
          </p:cNvPr>
          <p:cNvPicPr>
            <a:picLocks noChangeAspect="1"/>
          </p:cNvPicPr>
          <p:nvPr/>
        </p:nvPicPr>
        <p:blipFill>
          <a:blip r:embed="rId3"/>
          <a:srcRect l="11023" t="9091" r="11987" b="-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299C91-7AA6-E066-4166-DE54A3B1B836}"/>
              </a:ext>
            </a:extLst>
          </p:cNvPr>
          <p:cNvSpPr txBox="1"/>
          <p:nvPr/>
        </p:nvSpPr>
        <p:spPr>
          <a:xfrm>
            <a:off x="1696836" y="2856165"/>
            <a:ext cx="2589170" cy="369332"/>
          </a:xfrm>
          <a:prstGeom prst="rect">
            <a:avLst/>
          </a:prstGeom>
          <a:noFill/>
        </p:spPr>
        <p:txBody>
          <a:bodyPr wrap="none" rtlCol="0">
            <a:spAutoFit/>
          </a:bodyPr>
          <a:lstStyle/>
          <a:p>
            <a:pPr algn="r"/>
            <a:r>
              <a:rPr lang="en-RS" sz="1800" b="1" dirty="0">
                <a:solidFill>
                  <a:schemeClr val="bg1"/>
                </a:solidFill>
                <a:latin typeface="Aptos Display" panose="020B0004020202020204" pitchFamily="34" charset="0"/>
              </a:rPr>
              <a:t>Aleksandar Stoisavljević</a:t>
            </a:r>
          </a:p>
        </p:txBody>
      </p:sp>
      <p:pic>
        <p:nvPicPr>
          <p:cNvPr id="7" name="Picture 6" descr="A person in a blue shirt&#10;&#10;Description automatically generated">
            <a:extLst>
              <a:ext uri="{FF2B5EF4-FFF2-40B4-BE49-F238E27FC236}">
                <a16:creationId xmlns:a16="http://schemas.microsoft.com/office/drawing/2014/main" id="{95E38178-E37E-0A19-C3E2-326B968EEBE0}"/>
              </a:ext>
            </a:extLst>
          </p:cNvPr>
          <p:cNvPicPr>
            <a:picLocks noChangeAspect="1"/>
          </p:cNvPicPr>
          <p:nvPr/>
        </p:nvPicPr>
        <p:blipFill>
          <a:blip r:embed="rId4"/>
          <a:stretch>
            <a:fillRect/>
          </a:stretch>
        </p:blipFill>
        <p:spPr>
          <a:xfrm>
            <a:off x="0" y="-5906"/>
            <a:ext cx="4289022" cy="2862071"/>
          </a:xfrm>
          <a:prstGeom prst="rect">
            <a:avLst/>
          </a:prstGeom>
        </p:spPr>
      </p:pic>
      <p:sp>
        <p:nvSpPr>
          <p:cNvPr id="8" name="TextBox 7">
            <a:extLst>
              <a:ext uri="{FF2B5EF4-FFF2-40B4-BE49-F238E27FC236}">
                <a16:creationId xmlns:a16="http://schemas.microsoft.com/office/drawing/2014/main" id="{8C67432D-F511-68FC-9733-09AD062DCA30}"/>
              </a:ext>
            </a:extLst>
          </p:cNvPr>
          <p:cNvSpPr txBox="1"/>
          <p:nvPr/>
        </p:nvSpPr>
        <p:spPr>
          <a:xfrm>
            <a:off x="1094906" y="3089185"/>
            <a:ext cx="3223959" cy="276999"/>
          </a:xfrm>
          <a:prstGeom prst="rect">
            <a:avLst/>
          </a:prstGeom>
          <a:noFill/>
        </p:spPr>
        <p:txBody>
          <a:bodyPr wrap="none" rtlCol="0">
            <a:spAutoFit/>
          </a:bodyPr>
          <a:lstStyle/>
          <a:p>
            <a:r>
              <a:rPr lang="en-GB" sz="1200" dirty="0">
                <a:solidFill>
                  <a:schemeClr val="accent2"/>
                </a:solidFill>
                <a:latin typeface="Aptos Display" panose="020B0004020202020204" pitchFamily="34" charset="0"/>
              </a:rPr>
              <a:t>s</a:t>
            </a:r>
            <a:r>
              <a:rPr lang="en-RS" sz="1200" dirty="0">
                <a:solidFill>
                  <a:schemeClr val="accent2"/>
                </a:solidFill>
                <a:latin typeface="Aptos Display" panose="020B0004020202020204" pitchFamily="34" charset="0"/>
              </a:rPr>
              <a:t>oft. </a:t>
            </a:r>
            <a:r>
              <a:rPr lang="en-GB" sz="1200" dirty="0">
                <a:solidFill>
                  <a:schemeClr val="accent2"/>
                </a:solidFill>
                <a:latin typeface="Aptos Display" panose="020B0004020202020204" pitchFamily="34" charset="0"/>
              </a:rPr>
              <a:t>a</a:t>
            </a:r>
            <a:r>
              <a:rPr lang="en-RS" sz="1200" dirty="0">
                <a:solidFill>
                  <a:schemeClr val="accent2"/>
                </a:solidFill>
                <a:latin typeface="Aptos Display" panose="020B0004020202020204" pitchFamily="34" charset="0"/>
              </a:rPr>
              <a:t>rchitect &amp; director of engineering @Jatheon</a:t>
            </a:r>
          </a:p>
        </p:txBody>
      </p:sp>
      <p:pic>
        <p:nvPicPr>
          <p:cNvPr id="10" name="Picture 9">
            <a:extLst>
              <a:ext uri="{FF2B5EF4-FFF2-40B4-BE49-F238E27FC236}">
                <a16:creationId xmlns:a16="http://schemas.microsoft.com/office/drawing/2014/main" id="{616903CD-4732-16FE-8CDA-998621A755F6}"/>
              </a:ext>
            </a:extLst>
          </p:cNvPr>
          <p:cNvPicPr>
            <a:picLocks noChangeAspect="1"/>
          </p:cNvPicPr>
          <p:nvPr/>
        </p:nvPicPr>
        <p:blipFill>
          <a:blip r:embed="rId5"/>
          <a:stretch>
            <a:fillRect/>
          </a:stretch>
        </p:blipFill>
        <p:spPr>
          <a:xfrm>
            <a:off x="3223321" y="2680752"/>
            <a:ext cx="1064742" cy="173514"/>
          </a:xfrm>
          <a:prstGeom prst="rect">
            <a:avLst/>
          </a:prstGeom>
        </p:spPr>
      </p:pic>
      <p:sp>
        <p:nvSpPr>
          <p:cNvPr id="12" name="TextBox 11">
            <a:extLst>
              <a:ext uri="{FF2B5EF4-FFF2-40B4-BE49-F238E27FC236}">
                <a16:creationId xmlns:a16="http://schemas.microsoft.com/office/drawing/2014/main" id="{DC3004A0-BAD0-2F92-01B8-FF2F66336438}"/>
              </a:ext>
            </a:extLst>
          </p:cNvPr>
          <p:cNvSpPr txBox="1"/>
          <p:nvPr/>
        </p:nvSpPr>
        <p:spPr>
          <a:xfrm>
            <a:off x="250392" y="3708883"/>
            <a:ext cx="5018838" cy="2677656"/>
          </a:xfrm>
          <a:prstGeom prst="rect">
            <a:avLst/>
          </a:prstGeom>
          <a:noFill/>
        </p:spPr>
        <p:txBody>
          <a:bodyPr wrap="square" rtlCol="0">
            <a:spAutoFit/>
          </a:bodyPr>
          <a:lstStyle/>
          <a:p>
            <a:pPr algn="just"/>
            <a:r>
              <a:rPr lang="en-GB" sz="1200" dirty="0">
                <a:solidFill>
                  <a:srgbClr val="FFFFFF"/>
                </a:solidFill>
                <a:effectLst/>
                <a:latin typeface="Aptos Display" panose="020B0004020202020204" pitchFamily="34" charset="0"/>
              </a:rPr>
              <a:t>Accomplished individual with a strong background in Java (20+ yrs. in IT business). Goal oriented, analytical and sharp individual with a lot of energy. Strong will to spread inspiration  among his co-workers. Coming from city of Novi Sad, one of the biggest IT centres in Serbia, Aleksandar has been working in various environments. Professional career started as desktop developer (Delphi IDE) and joined international company in 2007. with its headquarters in Amsterdam. Primary focus were various kinds of server-side systems and web applications. As from 2015. actively learning and helping  clients to prepare and adopt for the Cloud. In 2017. Joined </a:t>
            </a:r>
            <a:r>
              <a:rPr lang="en-GB" sz="1200" dirty="0" err="1">
                <a:solidFill>
                  <a:srgbClr val="FFFFFF"/>
                </a:solidFill>
                <a:effectLst/>
                <a:latin typeface="Aptos Display" panose="020B0004020202020204" pitchFamily="34" charset="0"/>
              </a:rPr>
              <a:t>Jatheon</a:t>
            </a:r>
            <a:r>
              <a:rPr lang="en-GB" sz="1200" dirty="0">
                <a:solidFill>
                  <a:srgbClr val="FFFFFF"/>
                </a:solidFill>
                <a:effectLst/>
                <a:latin typeface="Aptos Display" panose="020B0004020202020204" pitchFamily="34" charset="0"/>
              </a:rPr>
              <a:t> where he works nowadays as Software Architect &amp; Director of Engineering (DoE). </a:t>
            </a:r>
          </a:p>
          <a:p>
            <a:pPr algn="just"/>
            <a:endParaRPr lang="en-GB" sz="1200" dirty="0">
              <a:solidFill>
                <a:srgbClr val="FFFFFF"/>
              </a:solidFill>
              <a:latin typeface="Aptos Display" panose="020B0004020202020204" pitchFamily="34" charset="0"/>
            </a:endParaRPr>
          </a:p>
          <a:p>
            <a:pPr algn="just"/>
            <a:r>
              <a:rPr lang="en-GB" sz="1200" dirty="0">
                <a:solidFill>
                  <a:srgbClr val="FFFFFF"/>
                </a:solidFill>
                <a:effectLst/>
                <a:latin typeface="Aptos Display" panose="020B0004020202020204" pitchFamily="34" charset="0"/>
              </a:rPr>
              <a:t>Father of two - In the “off-working hours” </a:t>
            </a:r>
            <a:r>
              <a:rPr lang="en-GB" sz="1200" dirty="0">
                <a:solidFill>
                  <a:srgbClr val="FFFFFF"/>
                </a:solidFill>
                <a:effectLst/>
                <a:latin typeface="Aptos Display" panose="020B0004020202020204" pitchFamily="34" charset="0"/>
                <a:sym typeface="Wingdings" pitchFamily="2" charset="2"/>
              </a:rPr>
              <a:t></a:t>
            </a:r>
            <a:endParaRPr lang="en-GB" sz="1200" dirty="0">
              <a:solidFill>
                <a:srgbClr val="FFFFFF"/>
              </a:solidFill>
              <a:effectLst/>
              <a:latin typeface="Aptos Display" panose="020B0004020202020204" pitchFamily="34" charset="0"/>
            </a:endParaRPr>
          </a:p>
          <a:p>
            <a:pPr algn="just"/>
            <a:endParaRPr lang="en-GB" sz="1200" dirty="0">
              <a:solidFill>
                <a:srgbClr val="FFFFFF"/>
              </a:solidFill>
              <a:latin typeface="Aptos Display" panose="020B0004020202020204" pitchFamily="34" charset="0"/>
            </a:endParaRPr>
          </a:p>
          <a:p>
            <a:pPr algn="just"/>
            <a:r>
              <a:rPr lang="en-GB" sz="1200" dirty="0">
                <a:solidFill>
                  <a:srgbClr val="FFFFFF"/>
                </a:solidFill>
                <a:effectLst/>
                <a:latin typeface="Aptos Display" panose="020B0004020202020204" pitchFamily="34" charset="0"/>
              </a:rPr>
              <a:t> Like to play table tennis.</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8EAF60FF-86A3-77B7-7DBD-C17CAAA2FF3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397D740-3AAE-C450-3F52-20248C712391}"/>
              </a:ext>
            </a:extLst>
          </p:cNvPr>
          <p:cNvSpPr txBox="1"/>
          <p:nvPr/>
        </p:nvSpPr>
        <p:spPr>
          <a:xfrm>
            <a:off x="630936" y="2660904"/>
            <a:ext cx="4818888" cy="3547872"/>
          </a:xfrm>
          <a:prstGeom prst="rect">
            <a:avLst/>
          </a:prstGeom>
        </p:spPr>
        <p:txBody>
          <a:bodyPr vert="horz" lIns="91440" tIns="45720" rIns="91440" bIns="45720" rtlCol="0" anchor="t">
            <a:normAutofit/>
          </a:bodyPr>
          <a:lstStyle/>
          <a:p>
            <a:pPr>
              <a:lnSpc>
                <a:spcPct val="90000"/>
              </a:lnSpc>
              <a:spcAft>
                <a:spcPts val="600"/>
              </a:spcAft>
            </a:pPr>
            <a:r>
              <a:rPr lang="en-US" sz="2200" kern="1200" dirty="0">
                <a:solidFill>
                  <a:schemeClr val="tx1"/>
                </a:solidFill>
                <a:latin typeface="+mn-lt"/>
                <a:ea typeface="+mn-ea"/>
                <a:cs typeface="+mn-cs"/>
              </a:rPr>
              <a:t>Autonomous AI Agent Architecture</a:t>
            </a:r>
          </a:p>
        </p:txBody>
      </p:sp>
      <p:pic>
        <p:nvPicPr>
          <p:cNvPr id="4" name="Picture 3" descr="A diagram of a memory marker&#10;&#10;Description automatically generated">
            <a:extLst>
              <a:ext uri="{FF2B5EF4-FFF2-40B4-BE49-F238E27FC236}">
                <a16:creationId xmlns:a16="http://schemas.microsoft.com/office/drawing/2014/main" id="{538D67E6-D3D4-906D-9D16-9FE4400A6C93}"/>
              </a:ext>
            </a:extLst>
          </p:cNvPr>
          <p:cNvPicPr>
            <a:picLocks noChangeAspect="1"/>
          </p:cNvPicPr>
          <p:nvPr/>
        </p:nvPicPr>
        <p:blipFill>
          <a:blip r:embed="rId3"/>
          <a:stretch>
            <a:fillRect/>
          </a:stretch>
        </p:blipFill>
        <p:spPr>
          <a:xfrm>
            <a:off x="6099048" y="1914137"/>
            <a:ext cx="5458968" cy="3029726"/>
          </a:xfrm>
          <a:prstGeom prst="rect">
            <a:avLst/>
          </a:prstGeom>
        </p:spPr>
      </p:pic>
      <p:sp>
        <p:nvSpPr>
          <p:cNvPr id="7" name="TextBox 6">
            <a:extLst>
              <a:ext uri="{FF2B5EF4-FFF2-40B4-BE49-F238E27FC236}">
                <a16:creationId xmlns:a16="http://schemas.microsoft.com/office/drawing/2014/main" id="{9D6A282B-F7BD-7206-5702-4A36EB48919F}"/>
              </a:ext>
            </a:extLst>
          </p:cNvPr>
          <p:cNvSpPr txBox="1"/>
          <p:nvPr/>
        </p:nvSpPr>
        <p:spPr>
          <a:xfrm>
            <a:off x="643278" y="5439266"/>
            <a:ext cx="10604185" cy="523220"/>
          </a:xfrm>
          <a:prstGeom prst="rect">
            <a:avLst/>
          </a:prstGeom>
          <a:noFill/>
        </p:spPr>
        <p:txBody>
          <a:bodyPr wrap="none" rtlCol="0">
            <a:spAutoFit/>
          </a:bodyPr>
          <a:lstStyle/>
          <a:p>
            <a:r>
              <a:rPr lang="en-GB" b="1" i="0" dirty="0">
                <a:solidFill>
                  <a:srgbClr val="333333"/>
                </a:solidFill>
                <a:effectLst/>
                <a:latin typeface="AmazonEmber"/>
              </a:rPr>
              <a:t>AI Agent</a:t>
            </a:r>
            <a:r>
              <a:rPr lang="en-GB" b="0" i="0" dirty="0">
                <a:solidFill>
                  <a:srgbClr val="333333"/>
                </a:solidFill>
                <a:effectLst/>
                <a:latin typeface="AmazonEmber"/>
              </a:rPr>
              <a:t> is a software program that can interact with its environment, collect data, and use the data to perform self-determined tasks to meet </a:t>
            </a:r>
          </a:p>
          <a:p>
            <a:r>
              <a:rPr lang="en-GB" b="0" i="0" dirty="0">
                <a:solidFill>
                  <a:srgbClr val="333333"/>
                </a:solidFill>
                <a:effectLst/>
                <a:latin typeface="AmazonEmber"/>
              </a:rPr>
              <a:t>predetermined goals. Humans set goals, but an AI agent independently chooses the best actions it needs to perform to achieve those goals.</a:t>
            </a:r>
            <a:endParaRPr lang="en-RS" dirty="0"/>
          </a:p>
        </p:txBody>
      </p:sp>
    </p:spTree>
    <p:extLst>
      <p:ext uri="{BB962C8B-B14F-4D97-AF65-F5344CB8AC3E}">
        <p14:creationId xmlns:p14="http://schemas.microsoft.com/office/powerpoint/2010/main" val="4203287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EAD5C684-447A-F867-D667-6C0315E390C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diagram of a social media process&#10;&#10;Description automatically generated">
            <a:extLst>
              <a:ext uri="{FF2B5EF4-FFF2-40B4-BE49-F238E27FC236}">
                <a16:creationId xmlns:a16="http://schemas.microsoft.com/office/drawing/2014/main" id="{39E65D9A-1853-29FB-6502-0301624BCCB3}"/>
              </a:ext>
            </a:extLst>
          </p:cNvPr>
          <p:cNvPicPr>
            <a:picLocks noChangeAspect="1"/>
          </p:cNvPicPr>
          <p:nvPr/>
        </p:nvPicPr>
        <p:blipFill>
          <a:blip r:embed="rId3"/>
          <a:stretch>
            <a:fillRect/>
          </a:stretch>
        </p:blipFill>
        <p:spPr>
          <a:xfrm>
            <a:off x="1439680" y="643466"/>
            <a:ext cx="5455496" cy="5566833"/>
          </a:xfrm>
          <a:prstGeom prst="rect">
            <a:avLst/>
          </a:prstGeom>
        </p:spPr>
      </p:pic>
      <p:grpSp>
        <p:nvGrpSpPr>
          <p:cNvPr id="22" name="Group 2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39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9014411-745A-AE32-5DA3-79FE33545AE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8E637A-9872-3480-7CFC-CE15EAFE7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ird with a cup of tea&#10;&#10;Description automatically generated">
            <a:extLst>
              <a:ext uri="{FF2B5EF4-FFF2-40B4-BE49-F238E27FC236}">
                <a16:creationId xmlns:a16="http://schemas.microsoft.com/office/drawing/2014/main" id="{3E53E4C3-9456-28F1-E9EC-C54779A88E19}"/>
              </a:ext>
            </a:extLst>
          </p:cNvPr>
          <p:cNvPicPr>
            <a:picLocks noChangeAspect="1"/>
          </p:cNvPicPr>
          <p:nvPr/>
        </p:nvPicPr>
        <p:blipFill>
          <a:blip r:embed="rId3"/>
          <a:srcRect t="5341" r="2" b="9804"/>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B47930D4-00E1-17EB-930C-460BDCDC2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7E75B7CE-BF78-96F5-6E45-4996ED8B4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C97C925-7FD2-EC2D-B3FD-D33ED69DF745}"/>
              </a:ext>
            </a:extLst>
          </p:cNvPr>
          <p:cNvSpPr txBox="1"/>
          <p:nvPr/>
        </p:nvSpPr>
        <p:spPr>
          <a:xfrm>
            <a:off x="477981" y="1122363"/>
            <a:ext cx="4023360" cy="3204134"/>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4800" b="1" kern="1200" dirty="0">
                <a:solidFill>
                  <a:schemeClr val="tx1"/>
                </a:solidFill>
                <a:latin typeface="+mj-lt"/>
                <a:ea typeface="+mj-ea"/>
                <a:cs typeface="+mj-cs"/>
              </a:rPr>
              <a:t>Chapter 3 </a:t>
            </a: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r>
              <a:rPr lang="en-US" sz="4800" b="1" kern="1200" dirty="0">
                <a:solidFill>
                  <a:schemeClr val="tx1"/>
                </a:solidFill>
                <a:latin typeface="+mj-lt"/>
                <a:ea typeface="+mj-ea"/>
                <a:cs typeface="+mj-cs"/>
              </a:rPr>
              <a:t>Langchain4J</a:t>
            </a:r>
          </a:p>
          <a:p>
            <a:pPr>
              <a:lnSpc>
                <a:spcPct val="90000"/>
              </a:lnSpc>
              <a:spcBef>
                <a:spcPct val="0"/>
              </a:spcBef>
              <a:spcAft>
                <a:spcPts val="600"/>
              </a:spcAft>
            </a:pPr>
            <a:r>
              <a:rPr lang="en-US" sz="4800" b="1" kern="1200" dirty="0">
                <a:solidFill>
                  <a:schemeClr val="tx1"/>
                </a:solidFill>
                <a:latin typeface="+mj-lt"/>
                <a:ea typeface="+mj-ea"/>
                <a:cs typeface="+mj-cs"/>
              </a:rPr>
              <a:t>AI Agent Demo</a:t>
            </a:r>
          </a:p>
        </p:txBody>
      </p:sp>
      <p:sp>
        <p:nvSpPr>
          <p:cNvPr id="15" name="Rectangle 14">
            <a:extLst>
              <a:ext uri="{FF2B5EF4-FFF2-40B4-BE49-F238E27FC236}">
                <a16:creationId xmlns:a16="http://schemas.microsoft.com/office/drawing/2014/main" id="{76048E27-CDD2-385C-A0B1-F04C90FBE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DF1E108-D1CF-494A-8684-573B4BF13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737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DC882CBD-811D-1A7D-87A5-1BDD1197D82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8CEDFD-D092-1B60-6A10-43A8754C9DC5}"/>
              </a:ext>
            </a:extLst>
          </p:cNvPr>
          <p:cNvSpPr txBox="1"/>
          <p:nvPr/>
        </p:nvSpPr>
        <p:spPr>
          <a:xfrm>
            <a:off x="360218" y="350982"/>
            <a:ext cx="2678938"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References</a:t>
            </a:r>
          </a:p>
        </p:txBody>
      </p:sp>
      <p:sp>
        <p:nvSpPr>
          <p:cNvPr id="3" name="TextBox 2">
            <a:extLst>
              <a:ext uri="{FF2B5EF4-FFF2-40B4-BE49-F238E27FC236}">
                <a16:creationId xmlns:a16="http://schemas.microsoft.com/office/drawing/2014/main" id="{D0C3265D-BCDA-D4E2-9A04-D0346876F0F5}"/>
              </a:ext>
            </a:extLst>
          </p:cNvPr>
          <p:cNvSpPr txBox="1"/>
          <p:nvPr/>
        </p:nvSpPr>
        <p:spPr>
          <a:xfrm>
            <a:off x="578643" y="1046502"/>
            <a:ext cx="1435008" cy="369332"/>
          </a:xfrm>
          <a:prstGeom prst="rect">
            <a:avLst/>
          </a:prstGeom>
          <a:noFill/>
        </p:spPr>
        <p:txBody>
          <a:bodyPr wrap="none" rtlCol="0">
            <a:spAutoFit/>
          </a:bodyPr>
          <a:lstStyle/>
          <a:p>
            <a:r>
              <a:rPr lang="en-US" sz="1800" dirty="0">
                <a:solidFill>
                  <a:schemeClr val="bg1"/>
                </a:solidFill>
                <a:latin typeface="Aptos Display" panose="020B0004020202020204" pitchFamily="34" charset="0"/>
              </a:rPr>
              <a:t>Generative AI</a:t>
            </a:r>
            <a:endParaRPr lang="en-RS" sz="1800" dirty="0">
              <a:solidFill>
                <a:schemeClr val="bg1"/>
              </a:solidFill>
              <a:latin typeface="Aptos Display" panose="020B0004020202020204" pitchFamily="34" charset="0"/>
            </a:endParaRPr>
          </a:p>
        </p:txBody>
      </p:sp>
      <p:sp>
        <p:nvSpPr>
          <p:cNvPr id="4" name="TextBox 3">
            <a:extLst>
              <a:ext uri="{FF2B5EF4-FFF2-40B4-BE49-F238E27FC236}">
                <a16:creationId xmlns:a16="http://schemas.microsoft.com/office/drawing/2014/main" id="{09E4F71F-E434-19BC-7B08-73AA58D98CC1}"/>
              </a:ext>
            </a:extLst>
          </p:cNvPr>
          <p:cNvSpPr txBox="1"/>
          <p:nvPr/>
        </p:nvSpPr>
        <p:spPr>
          <a:xfrm>
            <a:off x="828198" y="1444252"/>
            <a:ext cx="6452407"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Andrew Ng -  https://</a:t>
            </a:r>
            <a:r>
              <a:rPr lang="en-US" sz="1800" dirty="0" err="1">
                <a:solidFill>
                  <a:schemeClr val="bg1"/>
                </a:solidFill>
                <a:latin typeface="Aptos Display" panose="020B0004020202020204" pitchFamily="34" charset="0"/>
              </a:rPr>
              <a:t>www.youtube.com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watch?v</a:t>
            </a:r>
            <a:r>
              <a:rPr lang="en-US" sz="1800" dirty="0">
                <a:solidFill>
                  <a:schemeClr val="bg1"/>
                </a:solidFill>
                <a:latin typeface="Aptos Display" panose="020B0004020202020204" pitchFamily="34" charset="0"/>
              </a:rPr>
              <a:t>=KDBq0GqKpqA</a:t>
            </a:r>
            <a:endParaRPr lang="en-RS" sz="1800" dirty="0">
              <a:solidFill>
                <a:schemeClr val="bg1"/>
              </a:solidFill>
              <a:latin typeface="Aptos Display" panose="020B0004020202020204" pitchFamily="34" charset="0"/>
            </a:endParaRPr>
          </a:p>
        </p:txBody>
      </p:sp>
      <p:sp>
        <p:nvSpPr>
          <p:cNvPr id="5" name="TextBox 4">
            <a:extLst>
              <a:ext uri="{FF2B5EF4-FFF2-40B4-BE49-F238E27FC236}">
                <a16:creationId xmlns:a16="http://schemas.microsoft.com/office/drawing/2014/main" id="{8B79FC13-1EF2-3BA7-E775-039A8A21EFD3}"/>
              </a:ext>
            </a:extLst>
          </p:cNvPr>
          <p:cNvSpPr txBox="1"/>
          <p:nvPr/>
        </p:nvSpPr>
        <p:spPr>
          <a:xfrm>
            <a:off x="578643" y="4101280"/>
            <a:ext cx="1303562" cy="369332"/>
          </a:xfrm>
          <a:prstGeom prst="rect">
            <a:avLst/>
          </a:prstGeom>
          <a:noFill/>
        </p:spPr>
        <p:txBody>
          <a:bodyPr wrap="none" rtlCol="0">
            <a:spAutoFit/>
          </a:bodyPr>
          <a:lstStyle/>
          <a:p>
            <a:r>
              <a:rPr lang="en-US" sz="1800" dirty="0">
                <a:solidFill>
                  <a:schemeClr val="bg1"/>
                </a:solidFill>
                <a:latin typeface="Aptos Display" panose="020B0004020202020204" pitchFamily="34" charset="0"/>
              </a:rPr>
              <a:t>Langchain4j</a:t>
            </a:r>
            <a:endParaRPr lang="en-RS" sz="1800" dirty="0">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46FCE817-6361-E137-34E2-EC5FBFCD62F9}"/>
              </a:ext>
            </a:extLst>
          </p:cNvPr>
          <p:cNvSpPr txBox="1"/>
          <p:nvPr/>
        </p:nvSpPr>
        <p:spPr>
          <a:xfrm>
            <a:off x="828198" y="1747643"/>
            <a:ext cx="6745757"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Mirella </a:t>
            </a:r>
            <a:r>
              <a:rPr lang="en-US" sz="1800" dirty="0" err="1">
                <a:solidFill>
                  <a:schemeClr val="bg1"/>
                </a:solidFill>
                <a:latin typeface="Aptos Display" panose="020B0004020202020204" pitchFamily="34" charset="0"/>
              </a:rPr>
              <a:t>Lapata</a:t>
            </a:r>
            <a:r>
              <a:rPr lang="en-US" sz="1800" dirty="0">
                <a:solidFill>
                  <a:schemeClr val="bg1"/>
                </a:solidFill>
                <a:latin typeface="Aptos Display" panose="020B0004020202020204" pitchFamily="34" charset="0"/>
              </a:rPr>
              <a:t> -  https://</a:t>
            </a:r>
            <a:r>
              <a:rPr lang="en-US" sz="1800" dirty="0" err="1">
                <a:solidFill>
                  <a:schemeClr val="bg1"/>
                </a:solidFill>
                <a:latin typeface="Aptos Display" panose="020B0004020202020204" pitchFamily="34" charset="0"/>
              </a:rPr>
              <a:t>www.youtube.com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watch?v</a:t>
            </a:r>
            <a:r>
              <a:rPr lang="en-US" sz="1800" dirty="0">
                <a:solidFill>
                  <a:schemeClr val="bg1"/>
                </a:solidFill>
                <a:latin typeface="Aptos Display" panose="020B0004020202020204" pitchFamily="34" charset="0"/>
              </a:rPr>
              <a:t>=_6R7Ym6Vy_I</a:t>
            </a:r>
            <a:endParaRPr lang="en-RS" sz="1800" dirty="0">
              <a:solidFill>
                <a:schemeClr val="bg1"/>
              </a:solidFill>
              <a:latin typeface="Aptos Display" panose="020B0004020202020204" pitchFamily="34" charset="0"/>
            </a:endParaRPr>
          </a:p>
        </p:txBody>
      </p:sp>
      <p:sp>
        <p:nvSpPr>
          <p:cNvPr id="7" name="TextBox 6">
            <a:extLst>
              <a:ext uri="{FF2B5EF4-FFF2-40B4-BE49-F238E27FC236}">
                <a16:creationId xmlns:a16="http://schemas.microsoft.com/office/drawing/2014/main" id="{E057B814-0DAD-35C9-C6BF-1E383FD4A8A4}"/>
              </a:ext>
            </a:extLst>
          </p:cNvPr>
          <p:cNvSpPr txBox="1"/>
          <p:nvPr/>
        </p:nvSpPr>
        <p:spPr>
          <a:xfrm>
            <a:off x="578643" y="2096290"/>
            <a:ext cx="585417" cy="369332"/>
          </a:xfrm>
          <a:prstGeom prst="rect">
            <a:avLst/>
          </a:prstGeom>
          <a:noFill/>
        </p:spPr>
        <p:txBody>
          <a:bodyPr wrap="none" rtlCol="0">
            <a:spAutoFit/>
          </a:bodyPr>
          <a:lstStyle/>
          <a:p>
            <a:r>
              <a:rPr lang="en-US" sz="1800" dirty="0">
                <a:solidFill>
                  <a:schemeClr val="bg1"/>
                </a:solidFill>
                <a:latin typeface="Aptos Display" panose="020B0004020202020204" pitchFamily="34" charset="0"/>
              </a:rPr>
              <a:t>LLM</a:t>
            </a:r>
            <a:endParaRPr lang="en-RS" sz="1800" dirty="0">
              <a:solidFill>
                <a:schemeClr val="bg1"/>
              </a:solidFill>
              <a:latin typeface="Aptos Display" panose="020B0004020202020204" pitchFamily="34" charset="0"/>
            </a:endParaRPr>
          </a:p>
        </p:txBody>
      </p:sp>
      <p:sp>
        <p:nvSpPr>
          <p:cNvPr id="8" name="TextBox 7">
            <a:extLst>
              <a:ext uri="{FF2B5EF4-FFF2-40B4-BE49-F238E27FC236}">
                <a16:creationId xmlns:a16="http://schemas.microsoft.com/office/drawing/2014/main" id="{F8F2A7EF-9955-A50B-11C7-7855AC30A33B}"/>
              </a:ext>
            </a:extLst>
          </p:cNvPr>
          <p:cNvSpPr txBox="1"/>
          <p:nvPr/>
        </p:nvSpPr>
        <p:spPr>
          <a:xfrm>
            <a:off x="828198" y="2513836"/>
            <a:ext cx="7471917"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Google for developers -  https://</a:t>
            </a:r>
            <a:r>
              <a:rPr lang="en-US" sz="1800" dirty="0" err="1">
                <a:solidFill>
                  <a:schemeClr val="bg1"/>
                </a:solidFill>
                <a:latin typeface="Aptos Display" panose="020B0004020202020204" pitchFamily="34" charset="0"/>
              </a:rPr>
              <a:t>www.youtube.com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watch?v</a:t>
            </a:r>
            <a:r>
              <a:rPr lang="en-US" sz="1800" dirty="0">
                <a:solidFill>
                  <a:schemeClr val="bg1"/>
                </a:solidFill>
                <a:latin typeface="Aptos Display" panose="020B0004020202020204" pitchFamily="34" charset="0"/>
              </a:rPr>
              <a:t>=iR2O2GPbB0E</a:t>
            </a:r>
            <a:endParaRPr lang="en-RS" sz="1800" dirty="0">
              <a:solidFill>
                <a:schemeClr val="bg1"/>
              </a:solidFill>
              <a:latin typeface="Aptos Display" panose="020B0004020202020204" pitchFamily="34" charset="0"/>
            </a:endParaRPr>
          </a:p>
        </p:txBody>
      </p:sp>
      <p:sp>
        <p:nvSpPr>
          <p:cNvPr id="9" name="TextBox 8">
            <a:extLst>
              <a:ext uri="{FF2B5EF4-FFF2-40B4-BE49-F238E27FC236}">
                <a16:creationId xmlns:a16="http://schemas.microsoft.com/office/drawing/2014/main" id="{533141A4-591B-2B1A-97B3-7B66C6884732}"/>
              </a:ext>
            </a:extLst>
          </p:cNvPr>
          <p:cNvSpPr txBox="1"/>
          <p:nvPr/>
        </p:nvSpPr>
        <p:spPr>
          <a:xfrm>
            <a:off x="828198" y="2910697"/>
            <a:ext cx="6930102"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Google Cloud Tech - https://</a:t>
            </a:r>
            <a:r>
              <a:rPr lang="en-US" sz="1800" dirty="0" err="1">
                <a:solidFill>
                  <a:schemeClr val="bg1"/>
                </a:solidFill>
                <a:latin typeface="Aptos Display" panose="020B0004020202020204" pitchFamily="34" charset="0"/>
              </a:rPr>
              <a:t>www.youtube.com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watch?v</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zizonToFXDs</a:t>
            </a:r>
            <a:endParaRPr lang="en-RS" sz="1800" dirty="0">
              <a:solidFill>
                <a:schemeClr val="bg1"/>
              </a:solidFill>
              <a:latin typeface="Aptos Display" panose="020B0004020202020204" pitchFamily="34" charset="0"/>
            </a:endParaRPr>
          </a:p>
        </p:txBody>
      </p:sp>
      <p:sp>
        <p:nvSpPr>
          <p:cNvPr id="10" name="TextBox 9">
            <a:extLst>
              <a:ext uri="{FF2B5EF4-FFF2-40B4-BE49-F238E27FC236}">
                <a16:creationId xmlns:a16="http://schemas.microsoft.com/office/drawing/2014/main" id="{E432B620-FA21-04AE-FD16-45860EFC4B28}"/>
              </a:ext>
            </a:extLst>
          </p:cNvPr>
          <p:cNvSpPr txBox="1"/>
          <p:nvPr/>
        </p:nvSpPr>
        <p:spPr>
          <a:xfrm>
            <a:off x="578643" y="3307558"/>
            <a:ext cx="611065" cy="369332"/>
          </a:xfrm>
          <a:prstGeom prst="rect">
            <a:avLst/>
          </a:prstGeom>
          <a:noFill/>
        </p:spPr>
        <p:txBody>
          <a:bodyPr wrap="none" rtlCol="0">
            <a:spAutoFit/>
          </a:bodyPr>
          <a:lstStyle/>
          <a:p>
            <a:r>
              <a:rPr lang="en-US" sz="1800" dirty="0">
                <a:solidFill>
                  <a:schemeClr val="bg1"/>
                </a:solidFill>
                <a:latin typeface="Aptos Display" panose="020B0004020202020204" pitchFamily="34" charset="0"/>
              </a:rPr>
              <a:t>RAG</a:t>
            </a:r>
            <a:endParaRPr lang="en-RS" sz="1800" dirty="0">
              <a:solidFill>
                <a:schemeClr val="bg1"/>
              </a:solidFill>
              <a:latin typeface="Aptos Display" panose="020B0004020202020204" pitchFamily="34" charset="0"/>
            </a:endParaRPr>
          </a:p>
        </p:txBody>
      </p:sp>
      <p:sp>
        <p:nvSpPr>
          <p:cNvPr id="11" name="TextBox 10">
            <a:extLst>
              <a:ext uri="{FF2B5EF4-FFF2-40B4-BE49-F238E27FC236}">
                <a16:creationId xmlns:a16="http://schemas.microsoft.com/office/drawing/2014/main" id="{661BD1BA-AB53-3B01-15F3-274B6D16A7D7}"/>
              </a:ext>
            </a:extLst>
          </p:cNvPr>
          <p:cNvSpPr txBox="1"/>
          <p:nvPr/>
        </p:nvSpPr>
        <p:spPr>
          <a:xfrm>
            <a:off x="739231" y="3704419"/>
            <a:ext cx="6923690"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IBM Technology -  https://</a:t>
            </a:r>
            <a:r>
              <a:rPr lang="en-US" sz="1800" dirty="0" err="1">
                <a:solidFill>
                  <a:schemeClr val="bg1"/>
                </a:solidFill>
                <a:latin typeface="Aptos Display" panose="020B0004020202020204" pitchFamily="34" charset="0"/>
              </a:rPr>
              <a:t>www.youtube.com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watch?v</a:t>
            </a:r>
            <a:r>
              <a:rPr lang="en-US" sz="1800" dirty="0">
                <a:solidFill>
                  <a:schemeClr val="bg1"/>
                </a:solidFill>
                <a:latin typeface="Aptos Display" panose="020B0004020202020204" pitchFamily="34" charset="0"/>
              </a:rPr>
              <a:t>=T-D1OfcDW1M</a:t>
            </a:r>
            <a:endParaRPr lang="en-RS" sz="1800" dirty="0">
              <a:solidFill>
                <a:schemeClr val="bg1"/>
              </a:solidFill>
              <a:latin typeface="Aptos Display" panose="020B0004020202020204" pitchFamily="34" charset="0"/>
            </a:endParaRPr>
          </a:p>
        </p:txBody>
      </p:sp>
      <p:sp>
        <p:nvSpPr>
          <p:cNvPr id="13" name="TextBox 12">
            <a:extLst>
              <a:ext uri="{FF2B5EF4-FFF2-40B4-BE49-F238E27FC236}">
                <a16:creationId xmlns:a16="http://schemas.microsoft.com/office/drawing/2014/main" id="{137443F6-FB6C-78A2-B0AC-6B53F787DAE5}"/>
              </a:ext>
            </a:extLst>
          </p:cNvPr>
          <p:cNvSpPr txBox="1"/>
          <p:nvPr/>
        </p:nvSpPr>
        <p:spPr>
          <a:xfrm>
            <a:off x="739231" y="4498141"/>
            <a:ext cx="3055645"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https://docs.langchain4j.dev/</a:t>
            </a:r>
            <a:endParaRPr lang="en-RS" sz="1800" dirty="0">
              <a:solidFill>
                <a:schemeClr val="bg1"/>
              </a:solidFill>
              <a:latin typeface="Aptos Display" panose="020B0004020202020204" pitchFamily="34" charset="0"/>
            </a:endParaRPr>
          </a:p>
        </p:txBody>
      </p:sp>
      <p:sp>
        <p:nvSpPr>
          <p:cNvPr id="15" name="TextBox 14">
            <a:extLst>
              <a:ext uri="{FF2B5EF4-FFF2-40B4-BE49-F238E27FC236}">
                <a16:creationId xmlns:a16="http://schemas.microsoft.com/office/drawing/2014/main" id="{8531FD21-7E30-C5B4-D22C-E0B86E8D49FC}"/>
              </a:ext>
            </a:extLst>
          </p:cNvPr>
          <p:cNvSpPr txBox="1"/>
          <p:nvPr/>
        </p:nvSpPr>
        <p:spPr>
          <a:xfrm>
            <a:off x="578643" y="4895002"/>
            <a:ext cx="1653017" cy="369332"/>
          </a:xfrm>
          <a:prstGeom prst="rect">
            <a:avLst/>
          </a:prstGeom>
          <a:noFill/>
        </p:spPr>
        <p:txBody>
          <a:bodyPr wrap="none" rtlCol="0">
            <a:spAutoFit/>
          </a:bodyPr>
          <a:lstStyle/>
          <a:p>
            <a:r>
              <a:rPr lang="en-US" sz="1800" dirty="0" err="1">
                <a:solidFill>
                  <a:schemeClr val="bg1"/>
                </a:solidFill>
                <a:latin typeface="Aptos Display" panose="020B0004020202020204" pitchFamily="34" charset="0"/>
              </a:rPr>
              <a:t>Github</a:t>
            </a:r>
            <a:r>
              <a:rPr lang="en-US" sz="1800" dirty="0">
                <a:solidFill>
                  <a:schemeClr val="bg1"/>
                </a:solidFill>
                <a:latin typeface="Aptos Display" panose="020B0004020202020204" pitchFamily="34" charset="0"/>
              </a:rPr>
              <a:t> - </a:t>
            </a:r>
            <a:r>
              <a:rPr lang="en-US" sz="1800" dirty="0" err="1">
                <a:solidFill>
                  <a:schemeClr val="bg1"/>
                </a:solidFill>
                <a:latin typeface="Aptos Display" panose="020B0004020202020204" pitchFamily="34" charset="0"/>
              </a:rPr>
              <a:t>staleks</a:t>
            </a:r>
            <a:endParaRPr lang="en-RS" sz="1800" dirty="0">
              <a:solidFill>
                <a:schemeClr val="bg1"/>
              </a:solidFill>
              <a:latin typeface="Aptos Display" panose="020B0004020202020204" pitchFamily="34" charset="0"/>
            </a:endParaRPr>
          </a:p>
        </p:txBody>
      </p:sp>
      <p:sp>
        <p:nvSpPr>
          <p:cNvPr id="16" name="TextBox 15">
            <a:extLst>
              <a:ext uri="{FF2B5EF4-FFF2-40B4-BE49-F238E27FC236}">
                <a16:creationId xmlns:a16="http://schemas.microsoft.com/office/drawing/2014/main" id="{51B1061C-3199-790A-317B-1EFFD51CB969}"/>
              </a:ext>
            </a:extLst>
          </p:cNvPr>
          <p:cNvSpPr txBox="1"/>
          <p:nvPr/>
        </p:nvSpPr>
        <p:spPr>
          <a:xfrm>
            <a:off x="703837" y="5264334"/>
            <a:ext cx="5304657"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https://</a:t>
            </a:r>
            <a:r>
              <a:rPr lang="en-US" sz="1800" dirty="0" err="1">
                <a:solidFill>
                  <a:schemeClr val="bg1"/>
                </a:solidFill>
                <a:latin typeface="Aptos Display" panose="020B0004020202020204" pitchFamily="34" charset="0"/>
              </a:rPr>
              <a:t>github.com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staleks</a:t>
            </a:r>
            <a:r>
              <a:rPr lang="en-US" sz="1800" dirty="0">
                <a:solidFill>
                  <a:schemeClr val="bg1"/>
                </a:solidFill>
                <a:latin typeface="Aptos Display" panose="020B0004020202020204" pitchFamily="34" charset="0"/>
              </a:rPr>
              <a:t>/simplifying-ai-complexity</a:t>
            </a:r>
            <a:endParaRPr lang="en-RS" sz="1800"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241810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9E9DAB3-B80B-DBBE-A4B3-1F7863703B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D252DB-ACE7-0AE1-DFA0-542E7A33DD2C}"/>
              </a:ext>
            </a:extLst>
          </p:cNvPr>
          <p:cNvSpPr txBox="1"/>
          <p:nvPr/>
        </p:nvSpPr>
        <p:spPr>
          <a:xfrm>
            <a:off x="1548938" y="3075057"/>
            <a:ext cx="244490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Thank You</a:t>
            </a:r>
          </a:p>
        </p:txBody>
      </p:sp>
      <p:cxnSp>
        <p:nvCxnSpPr>
          <p:cNvPr id="7" name="Straight Connector 6">
            <a:extLst>
              <a:ext uri="{FF2B5EF4-FFF2-40B4-BE49-F238E27FC236}">
                <a16:creationId xmlns:a16="http://schemas.microsoft.com/office/drawing/2014/main" id="{687F5718-1EB8-F9E4-D9F5-03F47929F21A}"/>
              </a:ext>
            </a:extLst>
          </p:cNvPr>
          <p:cNvCxnSpPr>
            <a:cxnSpLocks/>
          </p:cNvCxnSpPr>
          <p:nvPr/>
        </p:nvCxnSpPr>
        <p:spPr>
          <a:xfrm>
            <a:off x="1351370" y="3782943"/>
            <a:ext cx="5652934"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5929EAE2-910D-42D0-ADD1-F86CC77DF3A6}"/>
              </a:ext>
            </a:extLst>
          </p:cNvPr>
          <p:cNvPicPr>
            <a:picLocks noChangeAspect="1"/>
          </p:cNvPicPr>
          <p:nvPr/>
        </p:nvPicPr>
        <p:blipFill>
          <a:blip r:embed="rId4"/>
          <a:stretch>
            <a:fillRect/>
          </a:stretch>
        </p:blipFill>
        <p:spPr>
          <a:xfrm>
            <a:off x="1351370" y="3957429"/>
            <a:ext cx="1981200" cy="533400"/>
          </a:xfrm>
          <a:prstGeom prst="rect">
            <a:avLst/>
          </a:prstGeom>
        </p:spPr>
      </p:pic>
      <p:pic>
        <p:nvPicPr>
          <p:cNvPr id="12" name="Picture 11">
            <a:extLst>
              <a:ext uri="{FF2B5EF4-FFF2-40B4-BE49-F238E27FC236}">
                <a16:creationId xmlns:a16="http://schemas.microsoft.com/office/drawing/2014/main" id="{4FE92A0F-195B-0E23-56FD-915AE29DE4A6}"/>
              </a:ext>
            </a:extLst>
          </p:cNvPr>
          <p:cNvPicPr>
            <a:picLocks noChangeAspect="1"/>
          </p:cNvPicPr>
          <p:nvPr/>
        </p:nvPicPr>
        <p:blipFill>
          <a:blip r:embed="rId5"/>
          <a:stretch>
            <a:fillRect/>
          </a:stretch>
        </p:blipFill>
        <p:spPr>
          <a:xfrm>
            <a:off x="1430203" y="4455764"/>
            <a:ext cx="1511300" cy="419100"/>
          </a:xfrm>
          <a:prstGeom prst="rect">
            <a:avLst/>
          </a:prstGeom>
        </p:spPr>
      </p:pic>
    </p:spTree>
    <p:extLst>
      <p:ext uri="{BB962C8B-B14F-4D97-AF65-F5344CB8AC3E}">
        <p14:creationId xmlns:p14="http://schemas.microsoft.com/office/powerpoint/2010/main" val="4021122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DF8D87F8-FCC7-0C92-1D48-5BE6DE571C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B207ED-C466-9A37-CE02-6B9ADB73E748}"/>
              </a:ext>
            </a:extLst>
          </p:cNvPr>
          <p:cNvSpPr txBox="1"/>
          <p:nvPr/>
        </p:nvSpPr>
        <p:spPr>
          <a:xfrm>
            <a:off x="1548938" y="3075057"/>
            <a:ext cx="139333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Q &amp; A</a:t>
            </a:r>
          </a:p>
        </p:txBody>
      </p:sp>
      <p:cxnSp>
        <p:nvCxnSpPr>
          <p:cNvPr id="7" name="Straight Connector 6">
            <a:extLst>
              <a:ext uri="{FF2B5EF4-FFF2-40B4-BE49-F238E27FC236}">
                <a16:creationId xmlns:a16="http://schemas.microsoft.com/office/drawing/2014/main" id="{EE461A66-563B-F187-C329-CB86C967691D}"/>
              </a:ext>
            </a:extLst>
          </p:cNvPr>
          <p:cNvCxnSpPr>
            <a:cxnSpLocks/>
          </p:cNvCxnSpPr>
          <p:nvPr/>
        </p:nvCxnSpPr>
        <p:spPr>
          <a:xfrm>
            <a:off x="1351370" y="3782943"/>
            <a:ext cx="5652934"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49E79B4B-5BC0-5F8B-4E3F-9D8A71043D6A}"/>
              </a:ext>
            </a:extLst>
          </p:cNvPr>
          <p:cNvPicPr>
            <a:picLocks noChangeAspect="1"/>
          </p:cNvPicPr>
          <p:nvPr/>
        </p:nvPicPr>
        <p:blipFill>
          <a:blip r:embed="rId4"/>
          <a:stretch>
            <a:fillRect/>
          </a:stretch>
        </p:blipFill>
        <p:spPr>
          <a:xfrm>
            <a:off x="1351370" y="3957429"/>
            <a:ext cx="1981200" cy="533400"/>
          </a:xfrm>
          <a:prstGeom prst="rect">
            <a:avLst/>
          </a:prstGeom>
        </p:spPr>
      </p:pic>
      <p:pic>
        <p:nvPicPr>
          <p:cNvPr id="12" name="Picture 11">
            <a:extLst>
              <a:ext uri="{FF2B5EF4-FFF2-40B4-BE49-F238E27FC236}">
                <a16:creationId xmlns:a16="http://schemas.microsoft.com/office/drawing/2014/main" id="{45E169BC-F434-63CB-6F54-9BC3647A8A7E}"/>
              </a:ext>
            </a:extLst>
          </p:cNvPr>
          <p:cNvPicPr>
            <a:picLocks noChangeAspect="1"/>
          </p:cNvPicPr>
          <p:nvPr/>
        </p:nvPicPr>
        <p:blipFill>
          <a:blip r:embed="rId5"/>
          <a:stretch>
            <a:fillRect/>
          </a:stretch>
        </p:blipFill>
        <p:spPr>
          <a:xfrm>
            <a:off x="1430203" y="4455764"/>
            <a:ext cx="1511300" cy="419100"/>
          </a:xfrm>
          <a:prstGeom prst="rect">
            <a:avLst/>
          </a:prstGeom>
        </p:spPr>
      </p:pic>
    </p:spTree>
    <p:extLst>
      <p:ext uri="{BB962C8B-B14F-4D97-AF65-F5344CB8AC3E}">
        <p14:creationId xmlns:p14="http://schemas.microsoft.com/office/powerpoint/2010/main" val="4264744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5">
            <a:alphaModFix/>
          </a:blip>
          <a:stretch>
            <a:fillRect/>
          </a:stretch>
        </a:blipFill>
        <a:effectLst/>
      </p:bgPr>
    </p:bg>
    <p:spTree>
      <p:nvGrpSpPr>
        <p:cNvPr id="1" name="Shape 111">
          <a:extLst>
            <a:ext uri="{FF2B5EF4-FFF2-40B4-BE49-F238E27FC236}">
              <a16:creationId xmlns:a16="http://schemas.microsoft.com/office/drawing/2014/main" id="{79AD9027-A546-9B0A-1271-28BE5573401B}"/>
            </a:ext>
          </a:extLst>
        </p:cNvPr>
        <p:cNvGrpSpPr/>
        <p:nvPr/>
      </p:nvGrpSpPr>
      <p:grpSpPr>
        <a:xfrm>
          <a:off x="0" y="0"/>
          <a:ext cx="0" cy="0"/>
          <a:chOff x="0" y="0"/>
          <a:chExt cx="0" cy="0"/>
        </a:xfrm>
      </p:grpSpPr>
      <p:pic>
        <p:nvPicPr>
          <p:cNvPr id="3" name="CanYou_IRobot.mp4">
            <a:hlinkClick r:id="" action="ppaction://media"/>
            <a:extLst>
              <a:ext uri="{FF2B5EF4-FFF2-40B4-BE49-F238E27FC236}">
                <a16:creationId xmlns:a16="http://schemas.microsoft.com/office/drawing/2014/main" id="{88F6C6D4-F93D-2DA3-0692-CB0B274125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67188" y="0"/>
            <a:ext cx="3857625" cy="6858000"/>
          </a:xfrm>
          <a:prstGeom prst="rect">
            <a:avLst/>
          </a:prstGeom>
        </p:spPr>
      </p:pic>
    </p:spTree>
    <p:extLst>
      <p:ext uri="{BB962C8B-B14F-4D97-AF65-F5344CB8AC3E}">
        <p14:creationId xmlns:p14="http://schemas.microsoft.com/office/powerpoint/2010/main" val="30495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BEACB846-4545-7CE2-99C3-A94441F5FA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F9D8E0-6CA9-ED0C-6CDA-4F25BCFC2F66}"/>
              </a:ext>
            </a:extLst>
          </p:cNvPr>
          <p:cNvSpPr txBox="1"/>
          <p:nvPr/>
        </p:nvSpPr>
        <p:spPr>
          <a:xfrm>
            <a:off x="1548938" y="3075057"/>
            <a:ext cx="244490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Thank You</a:t>
            </a:r>
          </a:p>
        </p:txBody>
      </p:sp>
      <p:cxnSp>
        <p:nvCxnSpPr>
          <p:cNvPr id="7" name="Straight Connector 6">
            <a:extLst>
              <a:ext uri="{FF2B5EF4-FFF2-40B4-BE49-F238E27FC236}">
                <a16:creationId xmlns:a16="http://schemas.microsoft.com/office/drawing/2014/main" id="{780AF8FD-266F-99A7-AEE8-1B3F2B6521BE}"/>
              </a:ext>
            </a:extLst>
          </p:cNvPr>
          <p:cNvCxnSpPr>
            <a:cxnSpLocks/>
          </p:cNvCxnSpPr>
          <p:nvPr/>
        </p:nvCxnSpPr>
        <p:spPr>
          <a:xfrm>
            <a:off x="1351370" y="3782943"/>
            <a:ext cx="5652934"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CF2D6235-077B-45F6-7846-8AB66F010034}"/>
              </a:ext>
            </a:extLst>
          </p:cNvPr>
          <p:cNvPicPr>
            <a:picLocks noChangeAspect="1"/>
          </p:cNvPicPr>
          <p:nvPr/>
        </p:nvPicPr>
        <p:blipFill>
          <a:blip r:embed="rId4"/>
          <a:stretch>
            <a:fillRect/>
          </a:stretch>
        </p:blipFill>
        <p:spPr>
          <a:xfrm>
            <a:off x="1351370" y="3957429"/>
            <a:ext cx="1981200" cy="533400"/>
          </a:xfrm>
          <a:prstGeom prst="rect">
            <a:avLst/>
          </a:prstGeom>
        </p:spPr>
      </p:pic>
      <p:pic>
        <p:nvPicPr>
          <p:cNvPr id="12" name="Picture 11">
            <a:extLst>
              <a:ext uri="{FF2B5EF4-FFF2-40B4-BE49-F238E27FC236}">
                <a16:creationId xmlns:a16="http://schemas.microsoft.com/office/drawing/2014/main" id="{0CD66F67-9559-5FF3-4FC0-70D2F97C8E37}"/>
              </a:ext>
            </a:extLst>
          </p:cNvPr>
          <p:cNvPicPr>
            <a:picLocks noChangeAspect="1"/>
          </p:cNvPicPr>
          <p:nvPr/>
        </p:nvPicPr>
        <p:blipFill>
          <a:blip r:embed="rId5"/>
          <a:stretch>
            <a:fillRect/>
          </a:stretch>
        </p:blipFill>
        <p:spPr>
          <a:xfrm>
            <a:off x="1430203" y="4455764"/>
            <a:ext cx="1511300" cy="419100"/>
          </a:xfrm>
          <a:prstGeom prst="rect">
            <a:avLst/>
          </a:prstGeom>
        </p:spPr>
      </p:pic>
    </p:spTree>
    <p:extLst>
      <p:ext uri="{BB962C8B-B14F-4D97-AF65-F5344CB8AC3E}">
        <p14:creationId xmlns:p14="http://schemas.microsoft.com/office/powerpoint/2010/main" val="1427483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3817FA1-05DB-126F-6B6D-66541E9894D6}"/>
            </a:ext>
          </a:extLst>
        </p:cNvPr>
        <p:cNvGrpSpPr/>
        <p:nvPr/>
      </p:nvGrpSpPr>
      <p:grpSpPr>
        <a:xfrm>
          <a:off x="0" y="0"/>
          <a:ext cx="0" cy="0"/>
          <a:chOff x="0" y="0"/>
          <a:chExt cx="0" cy="0"/>
        </a:xfrm>
      </p:grpSpPr>
    </p:spTree>
    <p:extLst>
      <p:ext uri="{BB962C8B-B14F-4D97-AF65-F5344CB8AC3E}">
        <p14:creationId xmlns:p14="http://schemas.microsoft.com/office/powerpoint/2010/main" val="704746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BE8B720D-E4A6-7698-F787-0E2A485836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824010-8F45-BA15-D7D2-1A304B902249}"/>
              </a:ext>
            </a:extLst>
          </p:cNvPr>
          <p:cNvSpPr txBox="1"/>
          <p:nvPr/>
        </p:nvSpPr>
        <p:spPr>
          <a:xfrm>
            <a:off x="360218" y="350982"/>
            <a:ext cx="181492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Agenda</a:t>
            </a:r>
          </a:p>
        </p:txBody>
      </p:sp>
      <p:sp>
        <p:nvSpPr>
          <p:cNvPr id="3" name="TextBox 2">
            <a:extLst>
              <a:ext uri="{FF2B5EF4-FFF2-40B4-BE49-F238E27FC236}">
                <a16:creationId xmlns:a16="http://schemas.microsoft.com/office/drawing/2014/main" id="{3D96D61F-B538-0DEB-3C95-5F3B3B0ECE01}"/>
              </a:ext>
            </a:extLst>
          </p:cNvPr>
          <p:cNvSpPr txBox="1"/>
          <p:nvPr/>
        </p:nvSpPr>
        <p:spPr>
          <a:xfrm>
            <a:off x="695245" y="1325880"/>
            <a:ext cx="4548040"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Chapter 1 - </a:t>
            </a:r>
            <a:r>
              <a:rPr lang="en-US" sz="1800" dirty="0">
                <a:solidFill>
                  <a:schemeClr val="bg1"/>
                </a:solidFill>
                <a:latin typeface="Aptos Display" panose="020B0004020202020204" pitchFamily="34" charset="0"/>
              </a:rPr>
              <a:t>LLMs – what it is and how it works</a:t>
            </a:r>
            <a:endParaRPr lang="en-RS" sz="1800" dirty="0">
              <a:solidFill>
                <a:schemeClr val="bg1"/>
              </a:solidFill>
              <a:latin typeface="Aptos Display" panose="020B0004020202020204" pitchFamily="34" charset="0"/>
            </a:endParaRPr>
          </a:p>
        </p:txBody>
      </p:sp>
      <p:sp>
        <p:nvSpPr>
          <p:cNvPr id="4" name="TextBox 3">
            <a:extLst>
              <a:ext uri="{FF2B5EF4-FFF2-40B4-BE49-F238E27FC236}">
                <a16:creationId xmlns:a16="http://schemas.microsoft.com/office/drawing/2014/main" id="{9D099B6E-3E96-D134-1546-6F9E2B4DDC6D}"/>
              </a:ext>
            </a:extLst>
          </p:cNvPr>
          <p:cNvSpPr txBox="1"/>
          <p:nvPr/>
        </p:nvSpPr>
        <p:spPr>
          <a:xfrm>
            <a:off x="695244" y="1754148"/>
            <a:ext cx="4985660"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Chapter 2 - </a:t>
            </a:r>
            <a:r>
              <a:rPr lang="en-US" sz="1800" dirty="0">
                <a:solidFill>
                  <a:schemeClr val="bg1"/>
                </a:solidFill>
                <a:latin typeface="Aptos Display" panose="020B0004020202020204" pitchFamily="34" charset="0"/>
              </a:rPr>
              <a:t>Retrieval Augmented Generation (RAG)</a:t>
            </a:r>
            <a:endParaRPr lang="en-RS" sz="1800" dirty="0">
              <a:solidFill>
                <a:schemeClr val="bg1"/>
              </a:solidFill>
              <a:latin typeface="Aptos Display" panose="020B0004020202020204" pitchFamily="34" charset="0"/>
            </a:endParaRPr>
          </a:p>
        </p:txBody>
      </p:sp>
      <p:sp>
        <p:nvSpPr>
          <p:cNvPr id="5" name="TextBox 4">
            <a:extLst>
              <a:ext uri="{FF2B5EF4-FFF2-40B4-BE49-F238E27FC236}">
                <a16:creationId xmlns:a16="http://schemas.microsoft.com/office/drawing/2014/main" id="{9ED9CD8D-FE08-C6B3-5978-B3F39BC7927C}"/>
              </a:ext>
            </a:extLst>
          </p:cNvPr>
          <p:cNvSpPr txBox="1"/>
          <p:nvPr/>
        </p:nvSpPr>
        <p:spPr>
          <a:xfrm>
            <a:off x="695244" y="3032138"/>
            <a:ext cx="4985660" cy="369332"/>
          </a:xfrm>
          <a:prstGeom prst="rect">
            <a:avLst/>
          </a:prstGeom>
          <a:noFill/>
        </p:spPr>
        <p:txBody>
          <a:bodyPr wrap="squar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Q &amp; A</a:t>
            </a:r>
            <a:endParaRPr lang="en-RS" sz="1800" dirty="0">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C9FD93D6-60A5-1B55-4D9E-A8BE65F17154}"/>
              </a:ext>
            </a:extLst>
          </p:cNvPr>
          <p:cNvSpPr txBox="1"/>
          <p:nvPr/>
        </p:nvSpPr>
        <p:spPr>
          <a:xfrm>
            <a:off x="695244" y="2182416"/>
            <a:ext cx="5400756" cy="369332"/>
          </a:xfrm>
          <a:prstGeom prst="rect">
            <a:avLst/>
          </a:prstGeom>
          <a:noFill/>
        </p:spPr>
        <p:txBody>
          <a:bodyPr wrap="square" rtlCol="0">
            <a:spAutoFit/>
          </a:bodyPr>
          <a:lstStyle/>
          <a:p>
            <a:r>
              <a:rPr lang="en-RS" sz="1800" dirty="0">
                <a:solidFill>
                  <a:schemeClr val="bg1"/>
                </a:solidFill>
                <a:latin typeface="Aptos Display" panose="020B0004020202020204" pitchFamily="34" charset="0"/>
              </a:rPr>
              <a:t>- Chapter 3 – </a:t>
            </a:r>
            <a:r>
              <a:rPr lang="en-US" sz="1800" dirty="0">
                <a:solidFill>
                  <a:schemeClr val="bg1"/>
                </a:solidFill>
                <a:latin typeface="Aptos Display" panose="020B0004020202020204" pitchFamily="34" charset="0"/>
              </a:rPr>
              <a:t>Langchain4j and demo(s) </a:t>
            </a:r>
            <a:endParaRPr lang="en-RS" sz="1800" dirty="0">
              <a:solidFill>
                <a:schemeClr val="bg1"/>
              </a:solidFill>
              <a:latin typeface="Aptos Display" panose="020B0004020202020204" pitchFamily="34" charset="0"/>
            </a:endParaRPr>
          </a:p>
        </p:txBody>
      </p:sp>
      <p:sp>
        <p:nvSpPr>
          <p:cNvPr id="7" name="TextBox 6">
            <a:extLst>
              <a:ext uri="{FF2B5EF4-FFF2-40B4-BE49-F238E27FC236}">
                <a16:creationId xmlns:a16="http://schemas.microsoft.com/office/drawing/2014/main" id="{5D84319D-7838-C931-0CB5-65AC7594E604}"/>
              </a:ext>
            </a:extLst>
          </p:cNvPr>
          <p:cNvSpPr txBox="1"/>
          <p:nvPr/>
        </p:nvSpPr>
        <p:spPr>
          <a:xfrm>
            <a:off x="4995898" y="5984981"/>
            <a:ext cx="3601692" cy="369332"/>
          </a:xfrm>
          <a:prstGeom prst="rect">
            <a:avLst/>
          </a:prstGeom>
          <a:noFill/>
        </p:spPr>
        <p:txBody>
          <a:bodyPr wrap="square" rtlCol="0">
            <a:spAutoFit/>
          </a:bodyPr>
          <a:lstStyle/>
          <a:p>
            <a:r>
              <a:rPr lang="en-US" sz="1800" dirty="0">
                <a:solidFill>
                  <a:schemeClr val="bg1"/>
                </a:solidFill>
                <a:latin typeface="Aptos Display" panose="020B0004020202020204" pitchFamily="34" charset="0"/>
              </a:rPr>
              <a:t>* (depending on available time)</a:t>
            </a:r>
            <a:endParaRPr lang="en-RS" sz="1800" dirty="0">
              <a:solidFill>
                <a:schemeClr val="bg1"/>
              </a:solidFill>
              <a:latin typeface="Aptos Display" panose="020B0004020202020204" pitchFamily="34" charset="0"/>
            </a:endParaRPr>
          </a:p>
        </p:txBody>
      </p:sp>
      <p:sp>
        <p:nvSpPr>
          <p:cNvPr id="8" name="TextBox 7">
            <a:extLst>
              <a:ext uri="{FF2B5EF4-FFF2-40B4-BE49-F238E27FC236}">
                <a16:creationId xmlns:a16="http://schemas.microsoft.com/office/drawing/2014/main" id="{957765E4-A19B-2B99-5051-3423E5566731}"/>
              </a:ext>
            </a:extLst>
          </p:cNvPr>
          <p:cNvSpPr txBox="1"/>
          <p:nvPr/>
        </p:nvSpPr>
        <p:spPr>
          <a:xfrm>
            <a:off x="695244" y="2610684"/>
            <a:ext cx="5400756" cy="369332"/>
          </a:xfrm>
          <a:prstGeom prst="rect">
            <a:avLst/>
          </a:prstGeom>
          <a:noFill/>
        </p:spPr>
        <p:txBody>
          <a:bodyPr wrap="squar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RAG Langchain4J demo(s) </a:t>
            </a:r>
            <a:endParaRPr lang="en-RS" sz="1800" dirty="0">
              <a:solidFill>
                <a:schemeClr val="bg1"/>
              </a:solidFill>
              <a:latin typeface="Aptos Display" panose="020B0004020202020204" pitchFamily="34" charset="0"/>
            </a:endParaRPr>
          </a:p>
        </p:txBody>
      </p:sp>
      <p:sp>
        <p:nvSpPr>
          <p:cNvPr id="9" name="TextBox 8">
            <a:extLst>
              <a:ext uri="{FF2B5EF4-FFF2-40B4-BE49-F238E27FC236}">
                <a16:creationId xmlns:a16="http://schemas.microsoft.com/office/drawing/2014/main" id="{0CD4C47C-C501-2DA1-C10B-F26046E52BEA}"/>
              </a:ext>
            </a:extLst>
          </p:cNvPr>
          <p:cNvSpPr txBox="1"/>
          <p:nvPr/>
        </p:nvSpPr>
        <p:spPr>
          <a:xfrm flipH="1">
            <a:off x="3267236" y="2603870"/>
            <a:ext cx="501805" cy="369332"/>
          </a:xfrm>
          <a:prstGeom prst="rect">
            <a:avLst/>
          </a:prstGeom>
          <a:noFill/>
        </p:spPr>
        <p:txBody>
          <a:bodyPr wrap="square" rtlCol="0">
            <a:spAutoFit/>
          </a:bodyPr>
          <a:lstStyle/>
          <a:p>
            <a:r>
              <a:rPr lang="en-US" sz="1800" dirty="0">
                <a:solidFill>
                  <a:schemeClr val="bg1"/>
                </a:solidFill>
                <a:latin typeface="Aptos Display" panose="020B0004020202020204" pitchFamily="34" charset="0"/>
              </a:rPr>
              <a:t>*</a:t>
            </a:r>
            <a:endParaRPr lang="en-RS" sz="1800"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1348792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BB45080-9F53-85A8-72A6-40D4C7F2A9B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head with a puzzle piece&#10;&#10;Description automatically generated">
            <a:extLst>
              <a:ext uri="{FF2B5EF4-FFF2-40B4-BE49-F238E27FC236}">
                <a16:creationId xmlns:a16="http://schemas.microsoft.com/office/drawing/2014/main" id="{C9D5CF27-FD4D-2EBF-2F83-7721E24C231F}"/>
              </a:ext>
            </a:extLst>
          </p:cNvPr>
          <p:cNvPicPr>
            <a:picLocks noChangeAspect="1"/>
          </p:cNvPicPr>
          <p:nvPr/>
        </p:nvPicPr>
        <p:blipFill>
          <a:blip r:embed="rId3"/>
          <a:srcRect l="2116" t="9091" r="26065" b="-1"/>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D3FDFAE-F1FA-FAA6-2B10-963833DB26E5}"/>
              </a:ext>
            </a:extLst>
          </p:cNvPr>
          <p:cNvSpPr txBox="1"/>
          <p:nvPr/>
        </p:nvSpPr>
        <p:spPr>
          <a:xfrm>
            <a:off x="477981" y="1122363"/>
            <a:ext cx="4023360" cy="3204134"/>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4800" b="1" kern="1200" dirty="0">
                <a:solidFill>
                  <a:schemeClr val="tx1"/>
                </a:solidFill>
                <a:latin typeface="+mj-lt"/>
                <a:ea typeface="+mj-ea"/>
                <a:cs typeface="+mj-cs"/>
              </a:rPr>
              <a:t>Chapter 1</a:t>
            </a: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r>
              <a:rPr lang="en-US" sz="4800" b="1" kern="1200" dirty="0">
                <a:solidFill>
                  <a:schemeClr val="tx1"/>
                </a:solidFill>
                <a:latin typeface="+mj-lt"/>
                <a:ea typeface="+mj-ea"/>
                <a:cs typeface="+mj-cs"/>
              </a:rPr>
              <a:t>How does LLM work?</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33367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92A6D91-1282-56F9-ABE9-970AD1C0998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numbers and words&#10;&#10;Description automatically generated with medium confidence">
            <a:extLst>
              <a:ext uri="{FF2B5EF4-FFF2-40B4-BE49-F238E27FC236}">
                <a16:creationId xmlns:a16="http://schemas.microsoft.com/office/drawing/2014/main" id="{83B67858-EE19-0EBA-48A1-67A788E84587}"/>
              </a:ext>
            </a:extLst>
          </p:cNvPr>
          <p:cNvPicPr>
            <a:picLocks noChangeAspect="1"/>
          </p:cNvPicPr>
          <p:nvPr/>
        </p:nvPicPr>
        <p:blipFill>
          <a:blip r:embed="rId3"/>
          <a:stretch>
            <a:fillRect/>
          </a:stretch>
        </p:blipFill>
        <p:spPr>
          <a:xfrm>
            <a:off x="982981" y="1014175"/>
            <a:ext cx="4822027" cy="4822027"/>
          </a:xfrm>
          <a:prstGeom prst="rect">
            <a:avLst/>
          </a:prstGeom>
        </p:spPr>
      </p:pic>
      <p:cxnSp>
        <p:nvCxnSpPr>
          <p:cNvPr id="14" name="Straight Connector 13">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oster with text and numbers&#10;&#10;Description automatically generated with medium confidence">
            <a:extLst>
              <a:ext uri="{FF2B5EF4-FFF2-40B4-BE49-F238E27FC236}">
                <a16:creationId xmlns:a16="http://schemas.microsoft.com/office/drawing/2014/main" id="{5039F68E-EBD8-13CC-BC78-601A1CEAF897}"/>
              </a:ext>
            </a:extLst>
          </p:cNvPr>
          <p:cNvPicPr>
            <a:picLocks noChangeAspect="1"/>
          </p:cNvPicPr>
          <p:nvPr/>
        </p:nvPicPr>
        <p:blipFill>
          <a:blip r:embed="rId4"/>
          <a:stretch>
            <a:fillRect/>
          </a:stretch>
        </p:blipFill>
        <p:spPr>
          <a:xfrm>
            <a:off x="7548768" y="1151251"/>
            <a:ext cx="3220904" cy="4684951"/>
          </a:xfrm>
          <a:prstGeom prst="rect">
            <a:avLst/>
          </a:prstGeom>
        </p:spPr>
      </p:pic>
    </p:spTree>
    <p:extLst>
      <p:ext uri="{BB962C8B-B14F-4D97-AF65-F5344CB8AC3E}">
        <p14:creationId xmlns:p14="http://schemas.microsoft.com/office/powerpoint/2010/main" val="3971644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16698B2C-42DB-BBAF-CB90-560921156601}"/>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 name="Rectangle 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2C6F9373-8E92-EA40-E936-33F3BA28A7A6}"/>
              </a:ext>
            </a:extLst>
          </p:cNvPr>
          <p:cNvPicPr>
            <a:picLocks noChangeAspect="1"/>
          </p:cNvPicPr>
          <p:nvPr/>
        </p:nvPicPr>
        <p:blipFill>
          <a:blip r:embed="rId3"/>
          <a:srcRect b="16435"/>
          <a:stretch/>
        </p:blipFill>
        <p:spPr>
          <a:xfrm>
            <a:off x="838200" y="704765"/>
            <a:ext cx="10628376" cy="5440003"/>
          </a:xfrm>
          <a:prstGeom prst="rect">
            <a:avLst/>
          </a:prstGeom>
        </p:spPr>
      </p:pic>
    </p:spTree>
    <p:extLst>
      <p:ext uri="{BB962C8B-B14F-4D97-AF65-F5344CB8AC3E}">
        <p14:creationId xmlns:p14="http://schemas.microsoft.com/office/powerpoint/2010/main" val="415938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9FC21DB9-9C9D-A08C-A416-549E38DEDC4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web page&#10;&#10;Description automatically generated">
            <a:extLst>
              <a:ext uri="{FF2B5EF4-FFF2-40B4-BE49-F238E27FC236}">
                <a16:creationId xmlns:a16="http://schemas.microsoft.com/office/drawing/2014/main" id="{7A000971-BBDD-033B-8550-E2E37E728BD3}"/>
              </a:ext>
            </a:extLst>
          </p:cNvPr>
          <p:cNvPicPr>
            <a:picLocks noChangeAspect="1"/>
          </p:cNvPicPr>
          <p:nvPr/>
        </p:nvPicPr>
        <p:blipFill>
          <a:blip r:embed="rId3"/>
          <a:stretch>
            <a:fillRect/>
          </a:stretch>
        </p:blipFill>
        <p:spPr>
          <a:xfrm>
            <a:off x="643467" y="1095891"/>
            <a:ext cx="9240039" cy="4666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4900972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5706</TotalTime>
  <Words>1018</Words>
  <Application>Microsoft Macintosh PowerPoint</Application>
  <PresentationFormat>Widescreen</PresentationFormat>
  <Paragraphs>152</Paragraphs>
  <Slides>48</Slides>
  <Notes>48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-apple-system</vt:lpstr>
      <vt:lpstr>AmazonEmber</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Aleksandar Stoisavljevic</cp:lastModifiedBy>
  <cp:revision>49</cp:revision>
  <dcterms:modified xsi:type="dcterms:W3CDTF">2024-10-15T09:58:26Z</dcterms:modified>
</cp:coreProperties>
</file>